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61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56" r:id="rId83"/>
    <p:sldId id="357" r:id="rId84"/>
    <p:sldId id="358" r:id="rId85"/>
    <p:sldId id="359" r:id="rId86"/>
    <p:sldId id="360" r:id="rId87"/>
    <p:sldId id="342" r:id="rId88"/>
    <p:sldId id="343" r:id="rId8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88B3"/>
    <a:srgbClr val="BE004C"/>
    <a:srgbClr val="CCE4BB"/>
    <a:srgbClr val="69BB2D"/>
    <a:srgbClr val="A0CBD1"/>
    <a:srgbClr val="5B3163"/>
    <a:srgbClr val="45A1AC"/>
    <a:srgbClr val="533F7A"/>
    <a:srgbClr val="FF6600"/>
    <a:srgbClr val="015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5" autoAdjust="0"/>
    <p:restoredTop sz="90887" autoAdjust="0"/>
  </p:normalViewPr>
  <p:slideViewPr>
    <p:cSldViewPr snapToGrid="0">
      <p:cViewPr varScale="1">
        <p:scale>
          <a:sx n="105" d="100"/>
          <a:sy n="105" d="100"/>
        </p:scale>
        <p:origin x="1974" y="108"/>
      </p:cViewPr>
      <p:guideLst>
        <p:guide orient="horz" pos="2160"/>
        <p:guide pos="36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B7851-FA3F-1543-9FAB-DCD902E6CB3B}" type="datetimeFigureOut">
              <a:rPr lang="en-US" smtClean="0"/>
              <a:t>3/2/2016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3212C-D7EE-654D-94D3-6D73D68942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12C-D7EE-654D-94D3-6D73D68942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01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636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11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042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75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18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935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22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189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32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056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42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432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259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49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261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40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95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052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28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20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707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4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985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630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260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557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733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582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83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151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93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937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469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411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14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05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627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721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524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534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798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759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2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224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592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65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36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57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394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008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2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430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859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049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88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617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885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68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65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424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25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60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1609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2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385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18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53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690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483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305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122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9023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38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27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70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830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5662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933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7842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374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0972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501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9947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1886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2380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656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8387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1666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0198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3899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11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6565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7931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3754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5821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0110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184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776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02184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22006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0417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82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7079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83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297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84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5480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85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7713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06D8CB-A87C-7C4B-83DF-CDBA62AF9E20}" type="slidenum">
              <a:rPr lang="en-US"/>
              <a:pPr/>
              <a:t>86</a:t>
            </a:fld>
            <a:endParaRPr lang="en-US" dirty="0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5757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1761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418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53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 userDrawn="1"/>
        </p:nvSpPr>
        <p:spPr bwMode="auto">
          <a:xfrm>
            <a:off x="5723467" y="274638"/>
            <a:ext cx="3043238" cy="67710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900" dirty="0"/>
              <a:t>PowerPoint</a:t>
            </a:r>
            <a:r>
              <a:rPr lang="en-US" sz="1900" baseline="30000" dirty="0"/>
              <a:t>®</a:t>
            </a:r>
            <a:r>
              <a:rPr lang="en-US" sz="1900" dirty="0"/>
              <a:t> Lecture </a:t>
            </a:r>
            <a:r>
              <a:rPr lang="en-US" sz="1900" dirty="0" smtClean="0"/>
              <a:t>Presentation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5723467" y="2741613"/>
            <a:ext cx="1670050" cy="5048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  <a:buClr>
                <a:srgbClr val="669900"/>
              </a:buClr>
              <a:buFont typeface="Wingdings" charset="0"/>
              <a:buNone/>
            </a:pPr>
            <a:r>
              <a:rPr lang="en-US" sz="1800" b="1" dirty="0"/>
              <a:t>C H A P T E R</a:t>
            </a: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611112"/>
            <a:ext cx="91440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dirty="0"/>
              <a:t>© </a:t>
            </a:r>
            <a:r>
              <a:rPr lang="en-US" sz="900" dirty="0" smtClean="0"/>
              <a:t>2017 </a:t>
            </a:r>
            <a:r>
              <a:rPr lang="en-US" sz="900" dirty="0"/>
              <a:t>Pearson Education, Inc.</a:t>
            </a:r>
          </a:p>
        </p:txBody>
      </p:sp>
      <p:sp>
        <p:nvSpPr>
          <p:cNvPr id="3084" name="Rectangle 12"/>
          <p:cNvSpPr>
            <a:spLocks noChangeArrowheads="1"/>
          </p:cNvSpPr>
          <p:nvPr userDrawn="1"/>
        </p:nvSpPr>
        <p:spPr bwMode="auto">
          <a:xfrm>
            <a:off x="5730875" y="4011613"/>
            <a:ext cx="2895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3200" dirty="0">
              <a:solidFill>
                <a:srgbClr val="00ACF7"/>
              </a:solidFill>
            </a:endParaRPr>
          </a:p>
        </p:txBody>
      </p:sp>
      <p:pic>
        <p:nvPicPr>
          <p:cNvPr id="2" name="Picture 1" descr="STAN9804_06_mrkt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82283" cy="6867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BE004C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rgbClr val="BE004C"/>
              </a:buClr>
              <a:defRPr/>
            </a:lvl2pPr>
            <a:lvl3pPr>
              <a:lnSpc>
                <a:spcPct val="100000"/>
              </a:lnSpc>
              <a:buClr>
                <a:srgbClr val="BE004C"/>
              </a:buClr>
              <a:defRPr/>
            </a:lvl3pPr>
            <a:lvl4pPr>
              <a:lnSpc>
                <a:spcPct val="100000"/>
              </a:lnSpc>
              <a:buClr>
                <a:srgbClr val="BE004C"/>
              </a:buClr>
              <a:defRPr/>
            </a:lvl4pPr>
            <a:lvl5pPr>
              <a:lnSpc>
                <a:spcPct val="100000"/>
              </a:lnSpc>
              <a:buClr>
                <a:srgbClr val="BE004C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25" y="1554094"/>
            <a:ext cx="8537575" cy="4770505"/>
          </a:xfrm>
        </p:spPr>
        <p:txBody>
          <a:bodyPr/>
          <a:lstStyle>
            <a:lvl1pPr>
              <a:buClr>
                <a:srgbClr val="BE004C"/>
              </a:buClr>
              <a:defRPr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/>
            </a:lvl3pPr>
            <a:lvl4pPr>
              <a:buClr>
                <a:srgbClr val="BE004C"/>
              </a:buClr>
              <a:defRPr/>
            </a:lvl4pPr>
            <a:lvl5pPr>
              <a:buClr>
                <a:srgbClr val="BE004C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068388"/>
            <a:ext cx="4192588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8388"/>
            <a:ext cx="4192587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3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545214"/>
            <a:ext cx="4192588" cy="4779385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45336"/>
            <a:ext cx="4192587" cy="47823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3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575" y="90488"/>
            <a:ext cx="8861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1625" y="1068388"/>
            <a:ext cx="853757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2"/>
          <p:cNvSpPr>
            <a:spLocks/>
          </p:cNvSpPr>
          <p:nvPr userDrawn="1"/>
        </p:nvSpPr>
        <p:spPr bwMode="auto">
          <a:xfrm>
            <a:off x="0" y="0"/>
            <a:ext cx="9153144" cy="152400"/>
          </a:xfrm>
          <a:prstGeom prst="rect">
            <a:avLst/>
          </a:prstGeom>
          <a:solidFill>
            <a:srgbClr val="A188B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3200" dirty="0"/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gray">
          <a:xfrm>
            <a:off x="87313" y="6611112"/>
            <a:ext cx="53990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GB" sz="900" dirty="0">
                <a:cs typeface="Arial" charset="0"/>
              </a:rPr>
              <a:t>© </a:t>
            </a:r>
            <a:r>
              <a:rPr lang="en-GB" sz="900" dirty="0" smtClean="0">
                <a:cs typeface="Arial" charset="0"/>
              </a:rPr>
              <a:t>2017 </a:t>
            </a:r>
            <a:r>
              <a:rPr lang="en-GB" sz="900" dirty="0">
                <a:cs typeface="Arial" charset="0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  <p:sldLayoutId id="2147483655" r:id="rId6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BE004C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1842" y="4011613"/>
            <a:ext cx="3432158" cy="2246769"/>
          </a:xfrm>
          <a:prstGeom prst="rect">
            <a:avLst/>
          </a:prstGeom>
          <a:noFill/>
          <a:ln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The Respiratory System: Pulmonary Ventilation</a:t>
            </a:r>
          </a:p>
        </p:txBody>
      </p:sp>
      <p:sp>
        <p:nvSpPr>
          <p:cNvPr id="2052" name="Rectangle 11"/>
          <p:cNvSpPr>
            <a:spLocks noChangeArrowheads="1"/>
          </p:cNvSpPr>
          <p:nvPr/>
        </p:nvSpPr>
        <p:spPr bwMode="auto">
          <a:xfrm>
            <a:off x="7334658" y="2212848"/>
            <a:ext cx="1524000" cy="8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6000" b="1" i="1" dirty="0" smtClean="0">
                <a:solidFill>
                  <a:srgbClr val="BE004C"/>
                </a:solidFill>
                <a:cs typeface="Arial" charset="0"/>
              </a:rPr>
              <a:t>16</a:t>
            </a:r>
            <a:endParaRPr lang="en-US" sz="6000" i="1" dirty="0">
              <a:solidFill>
                <a:srgbClr val="BE004C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Respiratory Tract</a:t>
            </a:r>
            <a:endParaRPr lang="en-US"/>
          </a:p>
        </p:txBody>
      </p:sp>
      <p:sp>
        <p:nvSpPr>
          <p:cNvPr id="2457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Conducting zone</a:t>
            </a:r>
          </a:p>
          <a:p>
            <a:pPr lvl="1"/>
            <a:r>
              <a:rPr lang="en-US" dirty="0" smtClean="0"/>
              <a:t>Bronchi</a:t>
            </a:r>
          </a:p>
          <a:p>
            <a:pPr lvl="1"/>
            <a:r>
              <a:rPr lang="en-US" dirty="0" smtClean="0"/>
              <a:t>Secondary bronchi</a:t>
            </a:r>
          </a:p>
          <a:p>
            <a:pPr lvl="2"/>
            <a:r>
              <a:rPr lang="en-US" dirty="0" smtClean="0"/>
              <a:t>Three on right side to three lobes of right lung</a:t>
            </a:r>
          </a:p>
          <a:p>
            <a:pPr lvl="2"/>
            <a:r>
              <a:rPr lang="en-US" dirty="0" smtClean="0"/>
              <a:t>Two on left side to two lobes of left lung</a:t>
            </a:r>
          </a:p>
          <a:p>
            <a:pPr lvl="1"/>
            <a:r>
              <a:rPr lang="en-US" dirty="0" smtClean="0"/>
              <a:t>Tertiary bronchi </a:t>
            </a:r>
          </a:p>
          <a:p>
            <a:pPr lvl="2"/>
            <a:r>
              <a:rPr lang="en-US" dirty="0" smtClean="0"/>
              <a:t>20–23 orders of branching</a:t>
            </a:r>
          </a:p>
          <a:p>
            <a:pPr lvl="1"/>
            <a:r>
              <a:rPr lang="en-US" dirty="0" smtClean="0"/>
              <a:t>Bronchioles</a:t>
            </a:r>
          </a:p>
          <a:p>
            <a:pPr lvl="2"/>
            <a:r>
              <a:rPr lang="en-US" dirty="0" smtClean="0"/>
              <a:t>Less than 1 mm in diameter</a:t>
            </a:r>
          </a:p>
          <a:p>
            <a:pPr lvl="1"/>
            <a:r>
              <a:rPr lang="en-US" dirty="0" smtClean="0"/>
              <a:t>Terminal bronchioles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Respiratory Tract</a:t>
            </a:r>
            <a:endParaRPr lang="en-US"/>
          </a:p>
        </p:txBody>
      </p:sp>
      <p:sp>
        <p:nvSpPr>
          <p:cNvPr id="2662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of the conducting zone</a:t>
            </a:r>
          </a:p>
          <a:p>
            <a:pPr lvl="1"/>
            <a:r>
              <a:rPr lang="en-US" dirty="0" smtClean="0"/>
              <a:t>Air passageway: 150 mL in volume (dead space)</a:t>
            </a:r>
          </a:p>
          <a:p>
            <a:pPr lvl="1"/>
            <a:r>
              <a:rPr lang="en-US" dirty="0" smtClean="0"/>
              <a:t>Increases air temperature to body temperature</a:t>
            </a:r>
          </a:p>
          <a:p>
            <a:pPr lvl="1"/>
            <a:r>
              <a:rPr lang="en-US" dirty="0" smtClean="0"/>
              <a:t>Humidifies air</a:t>
            </a:r>
          </a:p>
          <a:p>
            <a:r>
              <a:rPr lang="en-US" dirty="0" smtClean="0"/>
              <a:t>Epithelium of the conducting zone</a:t>
            </a:r>
          </a:p>
          <a:p>
            <a:pPr lvl="1"/>
            <a:r>
              <a:rPr lang="en-US" dirty="0" smtClean="0"/>
              <a:t>Goblet cells</a:t>
            </a:r>
          </a:p>
          <a:p>
            <a:pPr lvl="2"/>
            <a:r>
              <a:rPr lang="en-US" dirty="0" smtClean="0"/>
              <a:t>Secrete mucus</a:t>
            </a:r>
          </a:p>
          <a:p>
            <a:pPr lvl="1"/>
            <a:r>
              <a:rPr lang="en-US" dirty="0" smtClean="0"/>
              <a:t>Ciliated cells</a:t>
            </a:r>
          </a:p>
          <a:p>
            <a:pPr lvl="2"/>
            <a:r>
              <a:rPr lang="en-US" dirty="0" smtClean="0"/>
              <a:t>Cilia move particles toward mouth</a:t>
            </a:r>
          </a:p>
          <a:p>
            <a:pPr lvl="1"/>
            <a:r>
              <a:rPr lang="en-US" dirty="0" smtClean="0"/>
              <a:t>Mucus escalator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5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16.3  Anatomical features of the conducting and respiratory zones of the respiratory tract.</a:t>
            </a:r>
          </a:p>
        </p:txBody>
      </p:sp>
      <p:pic>
        <p:nvPicPr>
          <p:cNvPr id="79" name="Picture 78" descr="figure_16_03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974492" y="364373"/>
            <a:ext cx="7195017" cy="6227704"/>
          </a:xfrm>
          <a:prstGeom prst="rect">
            <a:avLst/>
          </a:prstGeom>
        </p:spPr>
      </p:pic>
      <p:sp>
        <p:nvSpPr>
          <p:cNvPr id="80" name="Freeform 79"/>
          <p:cNvSpPr/>
          <p:nvPr/>
        </p:nvSpPr>
        <p:spPr>
          <a:xfrm flipH="1">
            <a:off x="1761065" y="787941"/>
            <a:ext cx="80434" cy="4337051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1684397" y="2953294"/>
            <a:ext cx="76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2" name="Freeform 81"/>
          <p:cNvSpPr/>
          <p:nvPr/>
        </p:nvSpPr>
        <p:spPr>
          <a:xfrm flipH="1">
            <a:off x="1759651" y="5684025"/>
            <a:ext cx="73381" cy="867600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1684397" y="6119828"/>
            <a:ext cx="76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958888" y="2833455"/>
            <a:ext cx="7900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Conducting</a:t>
            </a:r>
          </a:p>
          <a:p>
            <a:pPr algn="l"/>
            <a:r>
              <a:rPr lang="en-US" sz="850" b="1" dirty="0"/>
              <a:t>zone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58887" y="5988917"/>
            <a:ext cx="80021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Respiratory</a:t>
            </a:r>
          </a:p>
          <a:p>
            <a:pPr algn="l"/>
            <a:r>
              <a:rPr lang="en-US" sz="850" b="1" dirty="0"/>
              <a:t>zone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907692" y="430225"/>
            <a:ext cx="669224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Structure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591337" y="430225"/>
            <a:ext cx="9412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" b="1" dirty="0"/>
              <a:t>Inner</a:t>
            </a:r>
          </a:p>
          <a:p>
            <a:pPr algn="ctr"/>
            <a:r>
              <a:rPr lang="en-US" sz="850" b="1" dirty="0"/>
              <a:t>diameter (mm)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561515" y="434458"/>
            <a:ext cx="414863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/>
              <a:t>Cilia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040769" y="438691"/>
            <a:ext cx="8025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/>
              <a:t>Goblet cells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781114" y="434459"/>
            <a:ext cx="651127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/>
              <a:t>Cartilage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84605" y="438690"/>
            <a:ext cx="59034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/>
              <a:t>Smooth</a:t>
            </a:r>
          </a:p>
          <a:p>
            <a:r>
              <a:rPr lang="en-US" sz="850" b="1" dirty="0"/>
              <a:t>muscle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644432" y="883190"/>
            <a:ext cx="245289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6922397" y="895890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6245065" y="895890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5588898" y="895890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6245065" y="1416589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5588898" y="1416589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6277125" y="2005022"/>
            <a:ext cx="3129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</a:t>
            </a:r>
            <a:endParaRPr lang="en-US" sz="85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5588898" y="2005022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6277125" y="2635789"/>
            <a:ext cx="3129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</a:t>
            </a:r>
            <a:endParaRPr lang="en-US" sz="85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5588898" y="2635789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6277125" y="3109922"/>
            <a:ext cx="3129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</a:t>
            </a:r>
            <a:endParaRPr lang="en-US" sz="85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5588898" y="3109922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6309185" y="3622155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</a:t>
            </a:r>
            <a:endParaRPr lang="en-US" sz="85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5588898" y="3622155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6309185" y="4244456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</a:t>
            </a:r>
            <a:endParaRPr lang="en-US" sz="85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5620958" y="4244456"/>
            <a:ext cx="3129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</a:t>
            </a:r>
            <a:endParaRPr lang="en-US" sz="85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5620958" y="4697422"/>
            <a:ext cx="3129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</a:t>
            </a:r>
            <a:endParaRPr lang="en-US" sz="85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6849686" y="2000792"/>
            <a:ext cx="53091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" b="1" dirty="0" smtClean="0"/>
              <a:t>+++</a:t>
            </a:r>
          </a:p>
          <a:p>
            <a:pPr algn="ctr"/>
            <a:r>
              <a:rPr lang="en-US" sz="850" b="1" dirty="0" smtClean="0"/>
              <a:t>(rings)</a:t>
            </a:r>
            <a:endParaRPr lang="en-US" sz="85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6820528" y="2627326"/>
            <a:ext cx="57230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" b="1" dirty="0" smtClean="0"/>
              <a:t>+++</a:t>
            </a:r>
          </a:p>
          <a:p>
            <a:pPr algn="ctr"/>
            <a:r>
              <a:rPr lang="en-US" sz="850" b="1" dirty="0" smtClean="0"/>
              <a:t>(plates)</a:t>
            </a:r>
            <a:endParaRPr lang="en-US" sz="85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824762" y="3101459"/>
            <a:ext cx="57230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" b="1" dirty="0" smtClean="0"/>
              <a:t>++</a:t>
            </a:r>
          </a:p>
          <a:p>
            <a:pPr algn="ctr"/>
            <a:r>
              <a:rPr lang="en-US" sz="850" b="1" dirty="0" smtClean="0"/>
              <a:t>(plates)</a:t>
            </a:r>
            <a:endParaRPr lang="en-US" sz="85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6824762" y="3617926"/>
            <a:ext cx="57230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" b="1" dirty="0" smtClean="0"/>
              <a:t>+</a:t>
            </a:r>
          </a:p>
          <a:p>
            <a:pPr algn="ctr"/>
            <a:r>
              <a:rPr lang="en-US" sz="850" b="1" dirty="0" smtClean="0"/>
              <a:t>(plates)</a:t>
            </a:r>
            <a:endParaRPr lang="en-US" sz="85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7614858" y="3622156"/>
            <a:ext cx="3129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</a:t>
            </a:r>
            <a:endParaRPr lang="en-US" sz="850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7614858" y="3109924"/>
            <a:ext cx="3129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</a:t>
            </a:r>
            <a:endParaRPr lang="en-US" sz="85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7614858" y="2635792"/>
            <a:ext cx="3129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</a:t>
            </a:r>
            <a:endParaRPr lang="en-US" sz="85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7614858" y="2005025"/>
            <a:ext cx="31290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</a:t>
            </a:r>
            <a:endParaRPr lang="en-US" sz="85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6734271" y="1403894"/>
            <a:ext cx="76174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50" b="1" dirty="0" smtClean="0"/>
              <a:t>+++</a:t>
            </a:r>
          </a:p>
          <a:p>
            <a:pPr algn="ctr"/>
            <a:r>
              <a:rPr lang="en-US" sz="850" b="1" dirty="0" smtClean="0"/>
              <a:t>(C-shaped)</a:t>
            </a:r>
            <a:endParaRPr lang="en-US" sz="85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7646917" y="1412360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</a:t>
            </a:r>
            <a:endParaRPr lang="en-US" sz="85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4835023" y="887426"/>
            <a:ext cx="48778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35–45</a:t>
            </a:r>
            <a:endParaRPr lang="en-US" sz="85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4835023" y="1403891"/>
            <a:ext cx="48778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20–25</a:t>
            </a:r>
            <a:endParaRPr lang="en-US" sz="85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4835023" y="1992325"/>
            <a:ext cx="48778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12–16</a:t>
            </a:r>
            <a:endParaRPr lang="en-US" sz="85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4835023" y="2623092"/>
            <a:ext cx="48778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10–12</a:t>
            </a:r>
            <a:endParaRPr lang="en-US" sz="85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4865334" y="3097227"/>
            <a:ext cx="427158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8–10</a:t>
            </a:r>
            <a:endParaRPr lang="en-US" sz="85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4899878" y="3609461"/>
            <a:ext cx="366535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1–8</a:t>
            </a:r>
            <a:endParaRPr lang="en-US" sz="85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7582798" y="4240223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7582798" y="4697422"/>
            <a:ext cx="37702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+++</a:t>
            </a:r>
            <a:endParaRPr lang="en-US" sz="85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4850193" y="4231760"/>
            <a:ext cx="457443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0.5–1</a:t>
            </a:r>
            <a:endParaRPr lang="en-US" sz="85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4878987" y="4688962"/>
            <a:ext cx="399853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&lt;0.5</a:t>
            </a:r>
            <a:endParaRPr lang="en-US" sz="85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6986518" y="4235990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6986518" y="4688956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6313419" y="4688956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3916162" y="883194"/>
            <a:ext cx="543739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Larynx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911931" y="1403896"/>
            <a:ext cx="59673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Trachea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920396" y="1996566"/>
            <a:ext cx="59503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Primary</a:t>
            </a:r>
          </a:p>
          <a:p>
            <a:pPr algn="l"/>
            <a:r>
              <a:rPr lang="en-US" sz="850" b="1" dirty="0"/>
              <a:t>bronchi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916164" y="2627334"/>
            <a:ext cx="74892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Secondary</a:t>
            </a:r>
          </a:p>
          <a:p>
            <a:pPr algn="l"/>
            <a:r>
              <a:rPr lang="en-US" sz="850" b="1" dirty="0"/>
              <a:t>bronchi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920398" y="3101467"/>
            <a:ext cx="5843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Tertiary</a:t>
            </a:r>
          </a:p>
          <a:p>
            <a:pPr algn="l"/>
            <a:r>
              <a:rPr lang="en-US" sz="850" b="1" dirty="0"/>
              <a:t>bronchi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920399" y="3609466"/>
            <a:ext cx="5843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Smaller</a:t>
            </a:r>
          </a:p>
          <a:p>
            <a:pPr algn="l"/>
            <a:r>
              <a:rPr lang="en-US" sz="850" b="1" dirty="0"/>
              <a:t>bronchi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920403" y="4231768"/>
            <a:ext cx="814580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Bronchioles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920404" y="4688967"/>
            <a:ext cx="80244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Terminal</a:t>
            </a:r>
          </a:p>
          <a:p>
            <a:pPr algn="l"/>
            <a:r>
              <a:rPr lang="en-US" sz="850" b="1" dirty="0"/>
              <a:t>bronchioles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910635" y="5665890"/>
            <a:ext cx="80244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Respiratory</a:t>
            </a:r>
          </a:p>
          <a:p>
            <a:pPr algn="l"/>
            <a:r>
              <a:rPr lang="en-US" sz="850" b="1" dirty="0"/>
              <a:t>bronchioles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920406" y="6105505"/>
            <a:ext cx="6148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50" b="1" dirty="0"/>
              <a:t>Alveolar</a:t>
            </a:r>
          </a:p>
          <a:p>
            <a:pPr algn="l"/>
            <a:r>
              <a:rPr lang="en-US" sz="850" b="1" dirty="0"/>
              <a:t>sacs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878987" y="5734270"/>
            <a:ext cx="399853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&lt;0.5</a:t>
            </a:r>
            <a:endParaRPr lang="en-US" sz="85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4910817" y="6164121"/>
            <a:ext cx="336197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0.3</a:t>
            </a:r>
            <a:endParaRPr lang="en-US" sz="85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5644876" y="5729379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</a:t>
            </a:r>
            <a:endParaRPr lang="en-US" sz="850" b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5649111" y="6164110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146" name="TextBox 145"/>
          <p:cNvSpPr txBox="1"/>
          <p:nvPr/>
        </p:nvSpPr>
        <p:spPr>
          <a:xfrm>
            <a:off x="6313418" y="5724495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6313418" y="6164111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6987495" y="5724495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6987495" y="6164110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150" name="TextBox 149"/>
          <p:cNvSpPr txBox="1"/>
          <p:nvPr/>
        </p:nvSpPr>
        <p:spPr>
          <a:xfrm>
            <a:off x="7642033" y="6164110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0</a:t>
            </a:r>
            <a:endParaRPr lang="en-US" sz="850" b="1" dirty="0"/>
          </a:p>
        </p:txBody>
      </p:sp>
      <p:sp>
        <p:nvSpPr>
          <p:cNvPr id="151" name="TextBox 150"/>
          <p:cNvSpPr txBox="1"/>
          <p:nvPr/>
        </p:nvSpPr>
        <p:spPr>
          <a:xfrm>
            <a:off x="7637800" y="5729379"/>
            <a:ext cx="248786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 smtClean="0"/>
              <a:t>+</a:t>
            </a:r>
            <a:endParaRPr lang="en-US" sz="850" b="1" dirty="0"/>
          </a:p>
        </p:txBody>
      </p:sp>
    </p:spTree>
    <p:extLst>
      <p:ext uri="{BB962C8B-B14F-4D97-AF65-F5344CB8AC3E}">
        <p14:creationId xmlns:p14="http://schemas.microsoft.com/office/powerpoint/2010/main" val="14292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16.4  Respiratory tract epithelia.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36" name="Picture 35" descr="figure_16_04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"/>
          <a:stretch/>
        </p:blipFill>
        <p:spPr>
          <a:xfrm>
            <a:off x="2098162" y="425739"/>
            <a:ext cx="4947677" cy="6223113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 bwMode="auto">
          <a:xfrm>
            <a:off x="5494867" y="637462"/>
            <a:ext cx="4868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>
            <a:off x="5151967" y="1069262"/>
            <a:ext cx="8297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4605867" y="1767762"/>
            <a:ext cx="1375833" cy="84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 flipV="1">
            <a:off x="3543300" y="2758362"/>
            <a:ext cx="2438400" cy="42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2413000" y="3025062"/>
            <a:ext cx="3568700" cy="84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Freeform 41"/>
          <p:cNvSpPr/>
          <p:nvPr/>
        </p:nvSpPr>
        <p:spPr>
          <a:xfrm>
            <a:off x="5008033" y="586894"/>
            <a:ext cx="150984" cy="986134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5389033" y="3973328"/>
            <a:ext cx="6053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5389033" y="3973328"/>
            <a:ext cx="60536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4838700" y="5086695"/>
            <a:ext cx="1155700" cy="423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4838700" y="5086695"/>
            <a:ext cx="1155700" cy="42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Freeform 46"/>
          <p:cNvSpPr/>
          <p:nvPr/>
        </p:nvSpPr>
        <p:spPr>
          <a:xfrm>
            <a:off x="4813300" y="5683595"/>
            <a:ext cx="1172633" cy="368300"/>
          </a:xfrm>
          <a:custGeom>
            <a:avLst/>
            <a:gdLst>
              <a:gd name="connsiteX0" fmla="*/ 376767 w 1172633"/>
              <a:gd name="connsiteY0" fmla="*/ 38100 h 368300"/>
              <a:gd name="connsiteX1" fmla="*/ 1172633 w 1172633"/>
              <a:gd name="connsiteY1" fmla="*/ 0 h 368300"/>
              <a:gd name="connsiteX2" fmla="*/ 0 w 1172633"/>
              <a:gd name="connsiteY2" fmla="*/ 3683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2633" h="368300">
                <a:moveTo>
                  <a:pt x="376767" y="38100"/>
                </a:moveTo>
                <a:lnTo>
                  <a:pt x="1172633" y="0"/>
                </a:lnTo>
                <a:lnTo>
                  <a:pt x="0" y="368300"/>
                </a:lnTo>
              </a:path>
            </a:pathLst>
          </a:custGeom>
          <a:ln w="28575" cmpd="sng">
            <a:solidFill>
              <a:schemeClr val="bg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4813300" y="5683595"/>
            <a:ext cx="1172633" cy="368300"/>
          </a:xfrm>
          <a:custGeom>
            <a:avLst/>
            <a:gdLst>
              <a:gd name="connsiteX0" fmla="*/ 376767 w 1172633"/>
              <a:gd name="connsiteY0" fmla="*/ 38100 h 368300"/>
              <a:gd name="connsiteX1" fmla="*/ 1172633 w 1172633"/>
              <a:gd name="connsiteY1" fmla="*/ 0 h 368300"/>
              <a:gd name="connsiteX2" fmla="*/ 0 w 1172633"/>
              <a:gd name="connsiteY2" fmla="*/ 3683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2633" h="368300">
                <a:moveTo>
                  <a:pt x="376767" y="38100"/>
                </a:moveTo>
                <a:lnTo>
                  <a:pt x="1172633" y="0"/>
                </a:lnTo>
                <a:lnTo>
                  <a:pt x="0" y="3683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35064" y="479526"/>
            <a:ext cx="928459" cy="480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1" b="1" dirty="0"/>
              <a:t>Lumen of</a:t>
            </a:r>
          </a:p>
          <a:p>
            <a:pPr algn="l"/>
            <a:r>
              <a:rPr lang="en-US" sz="1261" b="1" dirty="0"/>
              <a:t>trachea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35064" y="909372"/>
            <a:ext cx="1173326" cy="28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1" b="1" dirty="0"/>
              <a:t>Ciliated cells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35064" y="1612757"/>
            <a:ext cx="1056700" cy="480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1" b="1" dirty="0"/>
              <a:t>Connective</a:t>
            </a:r>
          </a:p>
          <a:p>
            <a:pPr algn="l"/>
            <a:r>
              <a:rPr lang="en-US" sz="1261" b="1" dirty="0"/>
              <a:t>tissue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35064" y="2599450"/>
            <a:ext cx="732808" cy="28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1" b="1" dirty="0"/>
              <a:t>Glands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35064" y="2863219"/>
            <a:ext cx="877163" cy="28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1" b="1" dirty="0"/>
              <a:t>Cartilage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35064" y="3810834"/>
            <a:ext cx="1210588" cy="28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1" b="1" dirty="0"/>
              <a:t>Alveolar duct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35064" y="4924527"/>
            <a:ext cx="1083391" cy="480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1" b="1" dirty="0"/>
              <a:t>Respiratory</a:t>
            </a:r>
          </a:p>
          <a:p>
            <a:pPr algn="l"/>
            <a:r>
              <a:rPr lang="en-US" sz="1261" b="1" dirty="0"/>
              <a:t>bronchiole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935064" y="5520450"/>
            <a:ext cx="714884" cy="28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61" b="1" dirty="0"/>
              <a:t>Alveoli</a:t>
            </a:r>
          </a:p>
        </p:txBody>
      </p:sp>
    </p:spTree>
    <p:extLst>
      <p:ext uri="{BB962C8B-B14F-4D97-AF65-F5344CB8AC3E}">
        <p14:creationId xmlns:p14="http://schemas.microsoft.com/office/powerpoint/2010/main" val="126345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Respiratory Tract</a:t>
            </a:r>
            <a:endParaRPr lang="en-US"/>
          </a:p>
        </p:txBody>
      </p:sp>
      <p:sp>
        <p:nvSpPr>
          <p:cNvPr id="32770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of the respiratory zone</a:t>
            </a:r>
          </a:p>
          <a:p>
            <a:pPr lvl="1"/>
            <a:r>
              <a:rPr lang="en-US" dirty="0" smtClean="0"/>
              <a:t>Exchange of gases between air and blood</a:t>
            </a:r>
          </a:p>
          <a:p>
            <a:pPr lvl="1"/>
            <a:r>
              <a:rPr lang="en-US" dirty="0" smtClean="0"/>
              <a:t>Mechanism of action: diffusion</a:t>
            </a:r>
          </a:p>
          <a:p>
            <a:r>
              <a:rPr lang="en-US" dirty="0" smtClean="0"/>
              <a:t>Structures of the respiratory zone</a:t>
            </a:r>
          </a:p>
          <a:p>
            <a:pPr lvl="1"/>
            <a:r>
              <a:rPr lang="en-US" dirty="0" smtClean="0"/>
              <a:t>Respiratory bronchioles</a:t>
            </a:r>
          </a:p>
          <a:p>
            <a:pPr lvl="1"/>
            <a:r>
              <a:rPr lang="en-US" dirty="0" smtClean="0"/>
              <a:t>Alveolar ducts</a:t>
            </a:r>
          </a:p>
          <a:p>
            <a:pPr lvl="1"/>
            <a:r>
              <a:rPr lang="en-US" dirty="0" smtClean="0"/>
              <a:t>Alveoli</a:t>
            </a:r>
          </a:p>
          <a:p>
            <a:pPr lvl="1"/>
            <a:r>
              <a:rPr lang="en-US" dirty="0" smtClean="0"/>
              <a:t>Alveolar sacs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13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Respiratory Tract</a:t>
            </a:r>
            <a:endParaRPr lang="en-US"/>
          </a:p>
        </p:txBody>
      </p:sp>
      <p:sp>
        <p:nvSpPr>
          <p:cNvPr id="3481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Epithelium of the respiratory zone</a:t>
            </a:r>
          </a:p>
          <a:p>
            <a:pPr lvl="1"/>
            <a:r>
              <a:rPr lang="en-US" dirty="0" smtClean="0"/>
              <a:t>Respiratory membrane</a:t>
            </a:r>
          </a:p>
          <a:p>
            <a:pPr lvl="2"/>
            <a:r>
              <a:rPr lang="en-US" dirty="0" smtClean="0"/>
              <a:t>Epithelial cell layer of alveoli</a:t>
            </a:r>
          </a:p>
          <a:p>
            <a:pPr lvl="2"/>
            <a:r>
              <a:rPr lang="en-US" dirty="0" smtClean="0"/>
              <a:t>Endothelial cell layer of capillaries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7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Respiratory Tract</a:t>
            </a:r>
            <a:endParaRPr lang="en-US"/>
          </a:p>
        </p:txBody>
      </p:sp>
      <p:sp>
        <p:nvSpPr>
          <p:cNvPr id="3686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Alveoli</a:t>
            </a:r>
          </a:p>
          <a:p>
            <a:pPr lvl="1"/>
            <a:r>
              <a:rPr lang="en-US" dirty="0" smtClean="0"/>
              <a:t>Site of gas exchange</a:t>
            </a:r>
          </a:p>
          <a:p>
            <a:pPr lvl="1"/>
            <a:r>
              <a:rPr lang="en-US" dirty="0" smtClean="0"/>
              <a:t>300 million alveoli in the lungs (size of tennis court)</a:t>
            </a:r>
          </a:p>
          <a:p>
            <a:pPr lvl="1"/>
            <a:r>
              <a:rPr lang="en-US" dirty="0" smtClean="0"/>
              <a:t>Rich blood supply: capillaries form sheet over alveoli</a:t>
            </a:r>
          </a:p>
          <a:p>
            <a:pPr lvl="1"/>
            <a:r>
              <a:rPr lang="en-US" dirty="0" smtClean="0"/>
              <a:t>Alveolar pores</a:t>
            </a:r>
          </a:p>
          <a:p>
            <a:pPr lvl="1"/>
            <a:r>
              <a:rPr lang="en-US" dirty="0" smtClean="0"/>
              <a:t>Type I alveolar cells: make up wall of alveoli</a:t>
            </a:r>
          </a:p>
          <a:p>
            <a:pPr lvl="2"/>
            <a:r>
              <a:rPr lang="en-US" dirty="0" smtClean="0"/>
              <a:t>Single layer of epithelial cells</a:t>
            </a:r>
          </a:p>
          <a:p>
            <a:pPr lvl="1"/>
            <a:r>
              <a:rPr lang="en-US" dirty="0" smtClean="0"/>
              <a:t>Type II alveolar cells: secrete surfactant</a:t>
            </a:r>
          </a:p>
          <a:p>
            <a:pPr lvl="1"/>
            <a:r>
              <a:rPr lang="en-US" dirty="0" smtClean="0"/>
              <a:t>Alveolar macrophages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3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Respiratory Tract</a:t>
            </a:r>
            <a:endParaRPr lang="en-US"/>
          </a:p>
        </p:txBody>
      </p:sp>
      <p:sp>
        <p:nvSpPr>
          <p:cNvPr id="3891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Respiratory membrane</a:t>
            </a:r>
          </a:p>
          <a:p>
            <a:pPr lvl="1"/>
            <a:r>
              <a:rPr lang="en-US" dirty="0" smtClean="0"/>
              <a:t>Barrier for diffusion</a:t>
            </a:r>
          </a:p>
          <a:p>
            <a:pPr lvl="2"/>
            <a:r>
              <a:rPr lang="en-US" dirty="0" smtClean="0"/>
              <a:t>Type I cells + basement membrane</a:t>
            </a:r>
          </a:p>
          <a:p>
            <a:pPr lvl="2"/>
            <a:r>
              <a:rPr lang="en-US" dirty="0" smtClean="0"/>
              <a:t>Capillary endothelial cells + basement membrane</a:t>
            </a:r>
          </a:p>
          <a:p>
            <a:pPr lvl="1"/>
            <a:r>
              <a:rPr lang="en-US" dirty="0" smtClean="0"/>
              <a:t>0.2 </a:t>
            </a:r>
            <a:r>
              <a:rPr lang="en-US" dirty="0" err="1" smtClean="0"/>
              <a:t>μ</a:t>
            </a:r>
            <a:r>
              <a:rPr lang="en-US" dirty="0" err="1" smtClean="0">
                <a:sym typeface="Symbol" charset="0"/>
              </a:rPr>
              <a:t>m</a:t>
            </a:r>
            <a:r>
              <a:rPr lang="en-US" dirty="0" smtClean="0">
                <a:sym typeface="Symbol" charset="0"/>
              </a:rPr>
              <a:t> </a:t>
            </a:r>
            <a:r>
              <a:rPr lang="en-US" dirty="0" smtClean="0"/>
              <a:t>thick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9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16.5a  Anatomy of the respiratory zone.</a:t>
            </a:r>
          </a:p>
        </p:txBody>
      </p:sp>
      <p:pic>
        <p:nvPicPr>
          <p:cNvPr id="19" name="Picture 18" descr="figure_16_05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363459" y="364373"/>
            <a:ext cx="8417082" cy="622770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>
            <a:off x="1759185" y="895891"/>
            <a:ext cx="874889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 flipH="1" flipV="1">
            <a:off x="1984963" y="2457521"/>
            <a:ext cx="733778" cy="940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H="1">
            <a:off x="4365037" y="2401077"/>
            <a:ext cx="818444" cy="65851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Freeform 22"/>
          <p:cNvSpPr/>
          <p:nvPr/>
        </p:nvSpPr>
        <p:spPr>
          <a:xfrm flipH="1">
            <a:off x="3673374" y="4696486"/>
            <a:ext cx="211883" cy="1826564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28575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 flipH="1">
            <a:off x="3457575" y="5611825"/>
            <a:ext cx="2159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Freeform 24"/>
          <p:cNvSpPr/>
          <p:nvPr/>
        </p:nvSpPr>
        <p:spPr>
          <a:xfrm>
            <a:off x="6866466" y="4252925"/>
            <a:ext cx="914400" cy="778933"/>
          </a:xfrm>
          <a:custGeom>
            <a:avLst/>
            <a:gdLst>
              <a:gd name="connsiteX0" fmla="*/ 50800 w 914400"/>
              <a:gd name="connsiteY0" fmla="*/ 0 h 778933"/>
              <a:gd name="connsiteX1" fmla="*/ 914400 w 914400"/>
              <a:gd name="connsiteY1" fmla="*/ 359833 h 778933"/>
              <a:gd name="connsiteX2" fmla="*/ 0 w 914400"/>
              <a:gd name="connsiteY2" fmla="*/ 778933 h 778933"/>
              <a:gd name="connsiteX3" fmla="*/ 0 w 914400"/>
              <a:gd name="connsiteY3" fmla="*/ 778933 h 77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778933">
                <a:moveTo>
                  <a:pt x="50800" y="0"/>
                </a:moveTo>
                <a:lnTo>
                  <a:pt x="914400" y="359833"/>
                </a:lnTo>
                <a:lnTo>
                  <a:pt x="0" y="778933"/>
                </a:lnTo>
                <a:lnTo>
                  <a:pt x="0" y="778933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6" name="Straight Connector 25"/>
          <p:cNvCxnSpPr>
            <a:endCxn id="25" idx="1"/>
          </p:cNvCxnSpPr>
          <p:nvPr/>
        </p:nvCxnSpPr>
        <p:spPr bwMode="auto">
          <a:xfrm>
            <a:off x="7061200" y="4612758"/>
            <a:ext cx="71966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2560223" y="654916"/>
            <a:ext cx="286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Terminal bronchiole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0404" y="2208224"/>
            <a:ext cx="17526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1" dirty="0"/>
              <a:t>Respiratory</a:t>
            </a:r>
          </a:p>
          <a:p>
            <a:pPr algn="l"/>
            <a:r>
              <a:rPr lang="en-US" sz="2200" b="1" dirty="0"/>
              <a:t>bronchiole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08096" y="2012840"/>
            <a:ext cx="1971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1" dirty="0"/>
              <a:t>Alveolar duct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44558" y="4367224"/>
            <a:ext cx="1109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1" dirty="0"/>
              <a:t>Alveoli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77866" y="5353915"/>
            <a:ext cx="18471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1" dirty="0"/>
              <a:t>Alveolar sac</a:t>
            </a:r>
          </a:p>
        </p:txBody>
      </p:sp>
    </p:spTree>
    <p:extLst>
      <p:ext uri="{BB962C8B-B14F-4D97-AF65-F5344CB8AC3E}">
        <p14:creationId xmlns:p14="http://schemas.microsoft.com/office/powerpoint/2010/main" val="398723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16.5b  Anatomy of the respiratory zone.</a:t>
            </a:r>
          </a:p>
        </p:txBody>
      </p:sp>
      <p:pic>
        <p:nvPicPr>
          <p:cNvPr id="11" name="Picture 10" descr="figure_16_05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"/>
          <a:stretch/>
        </p:blipFill>
        <p:spPr>
          <a:xfrm>
            <a:off x="495020" y="376514"/>
            <a:ext cx="8153960" cy="622311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 bwMode="auto">
          <a:xfrm>
            <a:off x="5381037" y="1441958"/>
            <a:ext cx="705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Freeform 12"/>
          <p:cNvSpPr/>
          <p:nvPr/>
        </p:nvSpPr>
        <p:spPr>
          <a:xfrm>
            <a:off x="4957704" y="3304626"/>
            <a:ext cx="2361259" cy="1552222"/>
          </a:xfrm>
          <a:custGeom>
            <a:avLst/>
            <a:gdLst>
              <a:gd name="connsiteX0" fmla="*/ 404518 w 2361259"/>
              <a:gd name="connsiteY0" fmla="*/ 0 h 1552222"/>
              <a:gd name="connsiteX1" fmla="*/ 2361259 w 2361259"/>
              <a:gd name="connsiteY1" fmla="*/ 827851 h 1552222"/>
              <a:gd name="connsiteX2" fmla="*/ 0 w 2361259"/>
              <a:gd name="connsiteY2" fmla="*/ 1552222 h 155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1259" h="1552222">
                <a:moveTo>
                  <a:pt x="404518" y="0"/>
                </a:moveTo>
                <a:lnTo>
                  <a:pt x="2361259" y="827851"/>
                </a:lnTo>
                <a:lnTo>
                  <a:pt x="0" y="1552222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1154" y="3856125"/>
            <a:ext cx="1390124" cy="824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78" b="1" dirty="0" smtClean="0"/>
              <a:t>Alveolar</a:t>
            </a:r>
          </a:p>
          <a:p>
            <a:pPr algn="l"/>
            <a:r>
              <a:rPr lang="en-US" sz="2378" b="1" dirty="0" smtClean="0"/>
              <a:t>pores</a:t>
            </a:r>
            <a:endParaRPr lang="en-US" sz="2378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60768" y="1177152"/>
            <a:ext cx="2726752" cy="458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378" b="1" dirty="0"/>
              <a:t>Capillary network</a:t>
            </a:r>
          </a:p>
        </p:txBody>
      </p:sp>
    </p:spTree>
    <p:extLst>
      <p:ext uri="{BB962C8B-B14F-4D97-AF65-F5344CB8AC3E}">
        <p14:creationId xmlns:p14="http://schemas.microsoft.com/office/powerpoint/2010/main" val="154015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Outline</a:t>
            </a:r>
            <a:endParaRPr lang="en-US"/>
          </a:p>
        </p:txBody>
      </p:sp>
      <p:sp>
        <p:nvSpPr>
          <p:cNvPr id="819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16.1 	Overview of Respiratory Function</a:t>
            </a:r>
          </a:p>
          <a:p>
            <a:pPr marL="0" indent="0">
              <a:buNone/>
            </a:pPr>
            <a:r>
              <a:rPr lang="en-US" dirty="0" smtClean="0"/>
              <a:t>16.2 	Anatomy of the Respiratory System</a:t>
            </a:r>
          </a:p>
          <a:p>
            <a:pPr marL="0" indent="0">
              <a:buNone/>
            </a:pPr>
            <a:r>
              <a:rPr lang="en-US" dirty="0" smtClean="0"/>
              <a:t>16.3 	Forces for Pulmonary Ventilation</a:t>
            </a:r>
          </a:p>
          <a:p>
            <a:pPr marL="0" indent="0">
              <a:buNone/>
            </a:pPr>
            <a:r>
              <a:rPr lang="en-US" dirty="0" smtClean="0"/>
              <a:t>16.4 	Factors Affecting Pulmonary Ventilation</a:t>
            </a:r>
          </a:p>
          <a:p>
            <a:pPr marL="0" indent="0">
              <a:buNone/>
            </a:pPr>
            <a:r>
              <a:rPr lang="en-US" dirty="0" smtClean="0"/>
              <a:t>16.5 	Clinical Significance of Respiratory Volumes 	and Air 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22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16.5c  Anatomy of the respiratory zone.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19" name="Picture 18" descr="figure_16_05c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1"/>
          <a:stretch/>
        </p:blipFill>
        <p:spPr>
          <a:xfrm>
            <a:off x="1030381" y="355700"/>
            <a:ext cx="7083238" cy="6225361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2273300" y="741055"/>
            <a:ext cx="1209675" cy="828675"/>
          </a:xfrm>
          <a:custGeom>
            <a:avLst/>
            <a:gdLst>
              <a:gd name="connsiteX0" fmla="*/ 1209675 w 1209675"/>
              <a:gd name="connsiteY0" fmla="*/ 828675 h 828675"/>
              <a:gd name="connsiteX1" fmla="*/ 0 w 1209675"/>
              <a:gd name="connsiteY1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9675" h="828675">
                <a:moveTo>
                  <a:pt x="1209675" y="828675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625600" y="1182380"/>
            <a:ext cx="1022350" cy="669925"/>
          </a:xfrm>
          <a:custGeom>
            <a:avLst/>
            <a:gdLst>
              <a:gd name="connsiteX0" fmla="*/ 1022350 w 1022350"/>
              <a:gd name="connsiteY0" fmla="*/ 669925 h 669925"/>
              <a:gd name="connsiteX1" fmla="*/ 0 w 1022350"/>
              <a:gd name="connsiteY1" fmla="*/ 0 h 66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2350" h="669925">
                <a:moveTo>
                  <a:pt x="1022350" y="669925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4467225" y="569605"/>
            <a:ext cx="0" cy="5429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Freeform 22"/>
          <p:cNvSpPr/>
          <p:nvPr/>
        </p:nvSpPr>
        <p:spPr>
          <a:xfrm>
            <a:off x="3949700" y="1617355"/>
            <a:ext cx="3000375" cy="1393825"/>
          </a:xfrm>
          <a:custGeom>
            <a:avLst/>
            <a:gdLst>
              <a:gd name="connsiteX0" fmla="*/ 1216025 w 3000375"/>
              <a:gd name="connsiteY0" fmla="*/ 0 h 1393825"/>
              <a:gd name="connsiteX1" fmla="*/ 3000375 w 3000375"/>
              <a:gd name="connsiteY1" fmla="*/ 0 h 1393825"/>
              <a:gd name="connsiteX2" fmla="*/ 0 w 3000375"/>
              <a:gd name="connsiteY2" fmla="*/ 1393825 h 139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0375" h="1393825">
                <a:moveTo>
                  <a:pt x="1216025" y="0"/>
                </a:moveTo>
                <a:lnTo>
                  <a:pt x="3000375" y="0"/>
                </a:lnTo>
                <a:lnTo>
                  <a:pt x="0" y="13938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187950" y="5024130"/>
            <a:ext cx="803275" cy="336550"/>
          </a:xfrm>
          <a:custGeom>
            <a:avLst/>
            <a:gdLst>
              <a:gd name="connsiteX0" fmla="*/ 0 w 803275"/>
              <a:gd name="connsiteY0" fmla="*/ 0 h 336550"/>
              <a:gd name="connsiteX1" fmla="*/ 803275 w 803275"/>
              <a:gd name="connsiteY1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3275" h="336550">
                <a:moveTo>
                  <a:pt x="0" y="0"/>
                </a:moveTo>
                <a:lnTo>
                  <a:pt x="803275" y="33655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3244850" y="5151130"/>
            <a:ext cx="0" cy="615950"/>
          </a:xfrm>
          <a:custGeom>
            <a:avLst/>
            <a:gdLst>
              <a:gd name="connsiteX0" fmla="*/ 0 w 0"/>
              <a:gd name="connsiteY0" fmla="*/ 0 h 615950"/>
              <a:gd name="connsiteX1" fmla="*/ 0 w 0"/>
              <a:gd name="connsiteY1" fmla="*/ 6159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15950">
                <a:moveTo>
                  <a:pt x="0" y="0"/>
                </a:moveTo>
                <a:lnTo>
                  <a:pt x="0" y="61595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9752" y="328305"/>
            <a:ext cx="877163" cy="288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74" b="1" dirty="0"/>
              <a:t>Capillary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78040" y="566186"/>
            <a:ext cx="644645" cy="484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74" b="1" dirty="0"/>
              <a:t>Type I</a:t>
            </a:r>
          </a:p>
          <a:p>
            <a:pPr algn="l"/>
            <a:r>
              <a:rPr lang="en-US" sz="1274" b="1" dirty="0"/>
              <a:t>cell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2497" y="1032910"/>
            <a:ext cx="690036" cy="484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74" b="1" dirty="0"/>
              <a:t>Type </a:t>
            </a:r>
            <a:r>
              <a:rPr lang="en-US" sz="1274" b="1" dirty="0" smtClean="0"/>
              <a:t>II</a:t>
            </a:r>
            <a:endParaRPr lang="en-US" sz="1274" b="1" dirty="0"/>
          </a:p>
          <a:p>
            <a:pPr algn="l"/>
            <a:r>
              <a:rPr lang="en-US" sz="1274" b="1" dirty="0"/>
              <a:t>cell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77712" y="1451278"/>
            <a:ext cx="1319695" cy="288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74" b="1" dirty="0" smtClean="0"/>
              <a:t>Alveolar pores</a:t>
            </a:r>
            <a:endParaRPr lang="en-US" sz="1274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944751" y="5206082"/>
            <a:ext cx="877163" cy="288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74" b="1" dirty="0" smtClean="0"/>
              <a:t>Capillary</a:t>
            </a:r>
            <a:endParaRPr lang="en-US" sz="1274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36182" y="5707976"/>
            <a:ext cx="1159292" cy="484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74" b="1" dirty="0"/>
              <a:t>Alveolar</a:t>
            </a:r>
          </a:p>
          <a:p>
            <a:pPr algn="l"/>
            <a:r>
              <a:rPr lang="en-US" sz="1274" b="1" dirty="0"/>
              <a:t>macrophage</a:t>
            </a:r>
          </a:p>
        </p:txBody>
      </p:sp>
    </p:spTree>
    <p:extLst>
      <p:ext uri="{BB962C8B-B14F-4D97-AF65-F5344CB8AC3E}">
        <p14:creationId xmlns:p14="http://schemas.microsoft.com/office/powerpoint/2010/main" val="366418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2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16.5d  Anatomy of the respiratory zone.</a:t>
            </a:r>
          </a:p>
        </p:txBody>
      </p:sp>
      <p:pic>
        <p:nvPicPr>
          <p:cNvPr id="21" name="Picture 20" descr="figure_16_05d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"/>
          <a:stretch/>
        </p:blipFill>
        <p:spPr>
          <a:xfrm>
            <a:off x="1342185" y="356824"/>
            <a:ext cx="6459631" cy="6223113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7280275" y="652155"/>
            <a:ext cx="3175" cy="854075"/>
          </a:xfrm>
          <a:custGeom>
            <a:avLst/>
            <a:gdLst>
              <a:gd name="connsiteX0" fmla="*/ 0 w 3175"/>
              <a:gd name="connsiteY0" fmla="*/ 854075 h 854075"/>
              <a:gd name="connsiteX1" fmla="*/ 3175 w 3175"/>
              <a:gd name="connsiteY1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854075">
                <a:moveTo>
                  <a:pt x="0" y="854075"/>
                </a:moveTo>
                <a:cubicBezTo>
                  <a:pt x="1058" y="569383"/>
                  <a:pt x="2117" y="284692"/>
                  <a:pt x="3175" y="0"/>
                </a:cubicBez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5672667" y="657447"/>
            <a:ext cx="1435100" cy="2764366"/>
          </a:xfrm>
          <a:custGeom>
            <a:avLst/>
            <a:gdLst>
              <a:gd name="connsiteX0" fmla="*/ 1151466 w 1435100"/>
              <a:gd name="connsiteY0" fmla="*/ 1244600 h 2764366"/>
              <a:gd name="connsiteX1" fmla="*/ 0 w 1435100"/>
              <a:gd name="connsiteY1" fmla="*/ 0 h 2764366"/>
              <a:gd name="connsiteX2" fmla="*/ 1435100 w 1435100"/>
              <a:gd name="connsiteY2" fmla="*/ 2764366 h 2764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100" h="2764366">
                <a:moveTo>
                  <a:pt x="1151466" y="1244600"/>
                </a:moveTo>
                <a:lnTo>
                  <a:pt x="0" y="0"/>
                </a:lnTo>
                <a:lnTo>
                  <a:pt x="1435100" y="2764366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438400" y="1762347"/>
            <a:ext cx="3200400" cy="4233"/>
          </a:xfrm>
          <a:custGeom>
            <a:avLst/>
            <a:gdLst>
              <a:gd name="connsiteX0" fmla="*/ 0 w 3200400"/>
              <a:gd name="connsiteY0" fmla="*/ 4233 h 4233"/>
              <a:gd name="connsiteX1" fmla="*/ 3200400 w 3200400"/>
              <a:gd name="connsiteY1" fmla="*/ 0 h 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00400" h="4233">
                <a:moveTo>
                  <a:pt x="0" y="4233"/>
                </a:moveTo>
                <a:lnTo>
                  <a:pt x="32004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2345267" y="2622654"/>
            <a:ext cx="2302933" cy="0"/>
          </a:xfrm>
          <a:custGeom>
            <a:avLst/>
            <a:gdLst>
              <a:gd name="connsiteX0" fmla="*/ 2302933 w 2302933"/>
              <a:gd name="connsiteY0" fmla="*/ 0 h 0"/>
              <a:gd name="connsiteX1" fmla="*/ 0 w 23029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2933">
                <a:moveTo>
                  <a:pt x="2302933" y="0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2184400" y="3730846"/>
            <a:ext cx="3793067" cy="8467"/>
          </a:xfrm>
          <a:custGeom>
            <a:avLst/>
            <a:gdLst>
              <a:gd name="connsiteX0" fmla="*/ 0 w 3793067"/>
              <a:gd name="connsiteY0" fmla="*/ 8467 h 8467"/>
              <a:gd name="connsiteX1" fmla="*/ 3793067 w 3793067"/>
              <a:gd name="connsiteY1" fmla="*/ 0 h 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93067" h="8467">
                <a:moveTo>
                  <a:pt x="0" y="8467"/>
                </a:moveTo>
                <a:lnTo>
                  <a:pt x="3793067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2353733" y="4895013"/>
            <a:ext cx="1507067" cy="4233"/>
          </a:xfrm>
          <a:custGeom>
            <a:avLst/>
            <a:gdLst>
              <a:gd name="connsiteX0" fmla="*/ 1507067 w 1507067"/>
              <a:gd name="connsiteY0" fmla="*/ 0 h 4233"/>
              <a:gd name="connsiteX1" fmla="*/ 0 w 1507067"/>
              <a:gd name="connsiteY1" fmla="*/ 4233 h 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7067" h="4233">
                <a:moveTo>
                  <a:pt x="1507067" y="0"/>
                </a:moveTo>
                <a:lnTo>
                  <a:pt x="0" y="4233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27"/>
          <p:cNvSpPr/>
          <p:nvPr/>
        </p:nvSpPr>
        <p:spPr>
          <a:xfrm rot="16200000" flipH="1">
            <a:off x="6216653" y="3992259"/>
            <a:ext cx="155574" cy="2409823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6296025" y="5274955"/>
            <a:ext cx="0" cy="1746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6674268" y="302904"/>
            <a:ext cx="1210588" cy="378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57" b="1" dirty="0" smtClean="0"/>
              <a:t>Capillary</a:t>
            </a:r>
            <a:endParaRPr lang="en-US" sz="1857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843026" y="302905"/>
            <a:ext cx="1640611" cy="378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57" b="1" dirty="0"/>
              <a:t>Erythrocytes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80676" y="1533340"/>
            <a:ext cx="1600261" cy="66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57" b="1" dirty="0"/>
              <a:t>Capillary</a:t>
            </a:r>
          </a:p>
          <a:p>
            <a:pPr algn="l"/>
            <a:r>
              <a:rPr lang="en-US" sz="1857" b="1" dirty="0"/>
              <a:t>endothelium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80676" y="2385950"/>
            <a:ext cx="1375491" cy="66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57" b="1" dirty="0"/>
              <a:t>Alveolar</a:t>
            </a:r>
          </a:p>
          <a:p>
            <a:pPr algn="l"/>
            <a:r>
              <a:rPr lang="en-US" sz="1857" b="1" dirty="0"/>
              <a:t>epithelium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00214" y="3516494"/>
            <a:ext cx="1402948" cy="949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57" b="1" dirty="0"/>
              <a:t>Fused</a:t>
            </a:r>
          </a:p>
          <a:p>
            <a:pPr algn="l"/>
            <a:r>
              <a:rPr lang="en-US" sz="1857" b="1" dirty="0"/>
              <a:t>basement</a:t>
            </a:r>
          </a:p>
          <a:p>
            <a:pPr algn="l"/>
            <a:r>
              <a:rPr lang="en-US" sz="1857" b="1" dirty="0"/>
              <a:t>membrane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80675" y="4675857"/>
            <a:ext cx="1223412" cy="66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57" b="1" dirty="0"/>
              <a:t>Alveolar</a:t>
            </a:r>
          </a:p>
          <a:p>
            <a:pPr algn="l"/>
            <a:r>
              <a:rPr lang="en-US" sz="1857" b="1" dirty="0"/>
              <a:t>air space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99899" y="5418807"/>
            <a:ext cx="2391386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0" b="1" dirty="0"/>
              <a:t>Respiratory</a:t>
            </a:r>
          </a:p>
          <a:p>
            <a:pPr algn="ctr"/>
            <a:r>
              <a:rPr lang="en-US" sz="1860" b="1" dirty="0"/>
              <a:t>membrane (0.2 </a:t>
            </a:r>
            <a:r>
              <a:rPr lang="en-US" sz="1860" b="1" dirty="0">
                <a:ea typeface="Lucida Grande"/>
                <a:cs typeface="Lucida Grande"/>
              </a:rPr>
              <a:t>μ</a:t>
            </a:r>
            <a:r>
              <a:rPr lang="en-US" sz="1860" b="1" dirty="0" smtClean="0"/>
              <a:t>m</a:t>
            </a:r>
            <a:r>
              <a:rPr lang="en-US" sz="186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733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16.5e  Anatomy of the respiratory zone.</a:t>
            </a:r>
          </a:p>
        </p:txBody>
      </p:sp>
      <p:pic>
        <p:nvPicPr>
          <p:cNvPr id="15" name="Picture 14" descr="figure_16_05e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489137" y="384063"/>
            <a:ext cx="8165726" cy="622770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 flipH="1">
            <a:off x="2361259" y="1545878"/>
            <a:ext cx="3292593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2361259" y="1545878"/>
            <a:ext cx="329259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Freeform 17"/>
          <p:cNvSpPr/>
          <p:nvPr/>
        </p:nvSpPr>
        <p:spPr>
          <a:xfrm>
            <a:off x="1796815" y="3333285"/>
            <a:ext cx="2728148" cy="1260593"/>
          </a:xfrm>
          <a:custGeom>
            <a:avLst/>
            <a:gdLst>
              <a:gd name="connsiteX0" fmla="*/ 2728148 w 2728148"/>
              <a:gd name="connsiteY0" fmla="*/ 0 h 1260593"/>
              <a:gd name="connsiteX1" fmla="*/ 0 w 2728148"/>
              <a:gd name="connsiteY1" fmla="*/ 536223 h 1260593"/>
              <a:gd name="connsiteX2" fmla="*/ 2511778 w 2728148"/>
              <a:gd name="connsiteY2" fmla="*/ 1260593 h 126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8148" h="1260593">
                <a:moveTo>
                  <a:pt x="2728148" y="0"/>
                </a:moveTo>
                <a:lnTo>
                  <a:pt x="0" y="536223"/>
                </a:lnTo>
                <a:lnTo>
                  <a:pt x="2511778" y="1260593"/>
                </a:lnTo>
              </a:path>
            </a:pathLst>
          </a:custGeom>
          <a:ln w="76200" cmpd="sng">
            <a:solidFill>
              <a:schemeClr val="bg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815630" y="3869508"/>
            <a:ext cx="2229555" cy="9407"/>
          </a:xfrm>
          <a:custGeom>
            <a:avLst/>
            <a:gdLst>
              <a:gd name="connsiteX0" fmla="*/ 2229555 w 2229555"/>
              <a:gd name="connsiteY0" fmla="*/ 9407 h 9407"/>
              <a:gd name="connsiteX1" fmla="*/ 0 w 2229555"/>
              <a:gd name="connsiteY1" fmla="*/ 0 h 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555" h="9407">
                <a:moveTo>
                  <a:pt x="2229555" y="9407"/>
                </a:moveTo>
                <a:lnTo>
                  <a:pt x="0" y="0"/>
                </a:lnTo>
              </a:path>
            </a:pathLst>
          </a:custGeom>
          <a:ln w="76200" cmpd="sng">
            <a:solidFill>
              <a:schemeClr val="bg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815630" y="3869508"/>
            <a:ext cx="2229555" cy="9407"/>
          </a:xfrm>
          <a:custGeom>
            <a:avLst/>
            <a:gdLst>
              <a:gd name="connsiteX0" fmla="*/ 2229555 w 2229555"/>
              <a:gd name="connsiteY0" fmla="*/ 9407 h 9407"/>
              <a:gd name="connsiteX1" fmla="*/ 0 w 2229555"/>
              <a:gd name="connsiteY1" fmla="*/ 0 h 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29555" h="9407">
                <a:moveTo>
                  <a:pt x="2229555" y="9407"/>
                </a:moveTo>
                <a:lnTo>
                  <a:pt x="0" y="0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796815" y="3333285"/>
            <a:ext cx="2728148" cy="1260593"/>
          </a:xfrm>
          <a:custGeom>
            <a:avLst/>
            <a:gdLst>
              <a:gd name="connsiteX0" fmla="*/ 2728148 w 2728148"/>
              <a:gd name="connsiteY0" fmla="*/ 0 h 1260593"/>
              <a:gd name="connsiteX1" fmla="*/ 0 w 2728148"/>
              <a:gd name="connsiteY1" fmla="*/ 536223 h 1260593"/>
              <a:gd name="connsiteX2" fmla="*/ 2511778 w 2728148"/>
              <a:gd name="connsiteY2" fmla="*/ 1260593 h 1260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8148" h="1260593">
                <a:moveTo>
                  <a:pt x="2728148" y="0"/>
                </a:moveTo>
                <a:lnTo>
                  <a:pt x="0" y="536223"/>
                </a:lnTo>
                <a:lnTo>
                  <a:pt x="2511778" y="1260593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0752" y="1271264"/>
            <a:ext cx="2000369" cy="50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11" b="1" dirty="0"/>
              <a:t>Bronchiole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2235" y="3602690"/>
            <a:ext cx="1324573" cy="509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11" b="1" dirty="0"/>
              <a:t>Alveoli</a:t>
            </a:r>
          </a:p>
        </p:txBody>
      </p:sp>
    </p:spTree>
    <p:extLst>
      <p:ext uri="{BB962C8B-B14F-4D97-AF65-F5344CB8AC3E}">
        <p14:creationId xmlns:p14="http://schemas.microsoft.com/office/powerpoint/2010/main" val="5469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16.6  Blood supply to the lungs.</a:t>
            </a:r>
          </a:p>
        </p:txBody>
      </p:sp>
      <p:pic>
        <p:nvPicPr>
          <p:cNvPr id="22" name="Picture 21" descr="figure_16_06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"/>
          <a:stretch/>
        </p:blipFill>
        <p:spPr>
          <a:xfrm>
            <a:off x="271272" y="1478280"/>
            <a:ext cx="8601456" cy="3714609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1968500" y="2546350"/>
            <a:ext cx="1736725" cy="0"/>
          </a:xfrm>
          <a:custGeom>
            <a:avLst/>
            <a:gdLst>
              <a:gd name="connsiteX0" fmla="*/ 0 w 1736725"/>
              <a:gd name="connsiteY0" fmla="*/ 0 h 0"/>
              <a:gd name="connsiteX1" fmla="*/ 1736725 w 173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6725">
                <a:moveTo>
                  <a:pt x="0" y="0"/>
                </a:moveTo>
                <a:lnTo>
                  <a:pt x="1736725" y="0"/>
                </a:lnTo>
              </a:path>
            </a:pathLst>
          </a:custGeom>
          <a:ln w="38100" cmpd="sng">
            <a:solidFill>
              <a:schemeClr val="bg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968500" y="2546350"/>
            <a:ext cx="1736725" cy="0"/>
          </a:xfrm>
          <a:custGeom>
            <a:avLst/>
            <a:gdLst>
              <a:gd name="connsiteX0" fmla="*/ 0 w 1736725"/>
              <a:gd name="connsiteY0" fmla="*/ 0 h 0"/>
              <a:gd name="connsiteX1" fmla="*/ 1736725 w 173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6725">
                <a:moveTo>
                  <a:pt x="0" y="0"/>
                </a:moveTo>
                <a:lnTo>
                  <a:pt x="17367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971675" y="2959100"/>
            <a:ext cx="1736725" cy="0"/>
          </a:xfrm>
          <a:custGeom>
            <a:avLst/>
            <a:gdLst>
              <a:gd name="connsiteX0" fmla="*/ 0 w 1736725"/>
              <a:gd name="connsiteY0" fmla="*/ 0 h 0"/>
              <a:gd name="connsiteX1" fmla="*/ 1736725 w 173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6725">
                <a:moveTo>
                  <a:pt x="0" y="0"/>
                </a:moveTo>
                <a:lnTo>
                  <a:pt x="1736725" y="0"/>
                </a:lnTo>
              </a:path>
            </a:pathLst>
          </a:custGeom>
          <a:ln w="38100" cmpd="sng">
            <a:solidFill>
              <a:schemeClr val="bg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1971675" y="2959100"/>
            <a:ext cx="1736725" cy="0"/>
          </a:xfrm>
          <a:custGeom>
            <a:avLst/>
            <a:gdLst>
              <a:gd name="connsiteX0" fmla="*/ 0 w 1736725"/>
              <a:gd name="connsiteY0" fmla="*/ 0 h 0"/>
              <a:gd name="connsiteX1" fmla="*/ 1736725 w 173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6725">
                <a:moveTo>
                  <a:pt x="0" y="0"/>
                </a:moveTo>
                <a:lnTo>
                  <a:pt x="17367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2282825" y="3086100"/>
            <a:ext cx="1422400" cy="428625"/>
          </a:xfrm>
          <a:custGeom>
            <a:avLst/>
            <a:gdLst>
              <a:gd name="connsiteX0" fmla="*/ 0 w 1422400"/>
              <a:gd name="connsiteY0" fmla="*/ 0 h 428625"/>
              <a:gd name="connsiteX1" fmla="*/ 1422400 w 1422400"/>
              <a:gd name="connsiteY1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2400" h="428625">
                <a:moveTo>
                  <a:pt x="0" y="0"/>
                </a:moveTo>
                <a:lnTo>
                  <a:pt x="1422400" y="428625"/>
                </a:lnTo>
              </a:path>
            </a:pathLst>
          </a:custGeom>
          <a:ln w="38100" cmpd="sng">
            <a:solidFill>
              <a:schemeClr val="bg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282825" y="3086100"/>
            <a:ext cx="1422400" cy="428625"/>
          </a:xfrm>
          <a:custGeom>
            <a:avLst/>
            <a:gdLst>
              <a:gd name="connsiteX0" fmla="*/ 0 w 1422400"/>
              <a:gd name="connsiteY0" fmla="*/ 0 h 428625"/>
              <a:gd name="connsiteX1" fmla="*/ 1422400 w 1422400"/>
              <a:gd name="connsiteY1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2400" h="428625">
                <a:moveTo>
                  <a:pt x="0" y="0"/>
                </a:moveTo>
                <a:lnTo>
                  <a:pt x="1422400" y="42862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000625" y="2463800"/>
            <a:ext cx="3105150" cy="1409700"/>
          </a:xfrm>
          <a:custGeom>
            <a:avLst/>
            <a:gdLst>
              <a:gd name="connsiteX0" fmla="*/ 0 w 3105150"/>
              <a:gd name="connsiteY0" fmla="*/ 962025 h 1409700"/>
              <a:gd name="connsiteX1" fmla="*/ 3105150 w 3105150"/>
              <a:gd name="connsiteY1" fmla="*/ 0 h 1409700"/>
              <a:gd name="connsiteX2" fmla="*/ 1733550 w 3105150"/>
              <a:gd name="connsiteY2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150" h="1409700">
                <a:moveTo>
                  <a:pt x="0" y="962025"/>
                </a:moveTo>
                <a:lnTo>
                  <a:pt x="3105150" y="0"/>
                </a:lnTo>
                <a:lnTo>
                  <a:pt x="1733550" y="1409700"/>
                </a:lnTo>
              </a:path>
            </a:pathLst>
          </a:custGeom>
          <a:ln w="38100" cmpd="sng">
            <a:solidFill>
              <a:schemeClr val="bg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5000625" y="2463800"/>
            <a:ext cx="3105150" cy="1409700"/>
          </a:xfrm>
          <a:custGeom>
            <a:avLst/>
            <a:gdLst>
              <a:gd name="connsiteX0" fmla="*/ 0 w 3105150"/>
              <a:gd name="connsiteY0" fmla="*/ 962025 h 1409700"/>
              <a:gd name="connsiteX1" fmla="*/ 3105150 w 3105150"/>
              <a:gd name="connsiteY1" fmla="*/ 0 h 1409700"/>
              <a:gd name="connsiteX2" fmla="*/ 1733550 w 3105150"/>
              <a:gd name="connsiteY2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5150" h="1409700">
                <a:moveTo>
                  <a:pt x="0" y="962025"/>
                </a:moveTo>
                <a:lnTo>
                  <a:pt x="3105150" y="0"/>
                </a:lnTo>
                <a:lnTo>
                  <a:pt x="1733550" y="14097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6784975" y="3870325"/>
            <a:ext cx="1295400" cy="679450"/>
          </a:xfrm>
          <a:custGeom>
            <a:avLst/>
            <a:gdLst>
              <a:gd name="connsiteX0" fmla="*/ 0 w 1295400"/>
              <a:gd name="connsiteY0" fmla="*/ 292100 h 679450"/>
              <a:gd name="connsiteX1" fmla="*/ 1295400 w 1295400"/>
              <a:gd name="connsiteY1" fmla="*/ 0 h 679450"/>
              <a:gd name="connsiteX2" fmla="*/ 279400 w 1295400"/>
              <a:gd name="connsiteY2" fmla="*/ 679450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679450">
                <a:moveTo>
                  <a:pt x="0" y="292100"/>
                </a:moveTo>
                <a:lnTo>
                  <a:pt x="1295400" y="0"/>
                </a:lnTo>
                <a:lnTo>
                  <a:pt x="279400" y="679450"/>
                </a:lnTo>
              </a:path>
            </a:pathLst>
          </a:custGeom>
          <a:ln w="38100" cmpd="sng">
            <a:solidFill>
              <a:schemeClr val="bg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6784975" y="3870325"/>
            <a:ext cx="1295400" cy="679450"/>
          </a:xfrm>
          <a:custGeom>
            <a:avLst/>
            <a:gdLst>
              <a:gd name="connsiteX0" fmla="*/ 0 w 1295400"/>
              <a:gd name="connsiteY0" fmla="*/ 292100 h 679450"/>
              <a:gd name="connsiteX1" fmla="*/ 1295400 w 1295400"/>
              <a:gd name="connsiteY1" fmla="*/ 0 h 679450"/>
              <a:gd name="connsiteX2" fmla="*/ 279400 w 1295400"/>
              <a:gd name="connsiteY2" fmla="*/ 679450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679450">
                <a:moveTo>
                  <a:pt x="0" y="292100"/>
                </a:moveTo>
                <a:lnTo>
                  <a:pt x="1295400" y="0"/>
                </a:lnTo>
                <a:lnTo>
                  <a:pt x="279400" y="67945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43487" y="2412999"/>
            <a:ext cx="713078" cy="260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90" b="1" dirty="0"/>
              <a:t>Trachea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3257" y="2823307"/>
            <a:ext cx="825867" cy="4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90" b="1" dirty="0"/>
              <a:t>Primary</a:t>
            </a:r>
          </a:p>
          <a:p>
            <a:pPr algn="l"/>
            <a:r>
              <a:rPr lang="en-US" sz="1090" b="1" dirty="0"/>
              <a:t>bronchus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53258" y="3380151"/>
            <a:ext cx="907053" cy="42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90" b="1" dirty="0"/>
              <a:t>Pulmonary</a:t>
            </a:r>
          </a:p>
          <a:p>
            <a:pPr algn="l"/>
            <a:r>
              <a:rPr lang="en-US" sz="1090" b="1" dirty="0"/>
              <a:t>artery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20105" y="2334843"/>
            <a:ext cx="655807" cy="260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90" b="1" dirty="0"/>
              <a:t>Alveoli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20107" y="3731843"/>
            <a:ext cx="891696" cy="260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90" b="1" dirty="0"/>
              <a:t>Capillaries</a:t>
            </a:r>
          </a:p>
        </p:txBody>
      </p:sp>
    </p:spTree>
    <p:extLst>
      <p:ext uri="{BB962C8B-B14F-4D97-AF65-F5344CB8AC3E}">
        <p14:creationId xmlns:p14="http://schemas.microsoft.com/office/powerpoint/2010/main" val="27275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Structures of the Thoracic Cavity</a:t>
            </a:r>
            <a:endParaRPr lang="en-US"/>
          </a:p>
        </p:txBody>
      </p:sp>
      <p:sp>
        <p:nvSpPr>
          <p:cNvPr id="532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Chest wall: airtight, protects lungs</a:t>
            </a:r>
          </a:p>
          <a:p>
            <a:pPr lvl="1"/>
            <a:r>
              <a:rPr lang="en-US" dirty="0" smtClean="0"/>
              <a:t>Rib cage	</a:t>
            </a:r>
          </a:p>
          <a:p>
            <a:pPr lvl="1"/>
            <a:r>
              <a:rPr lang="en-US" dirty="0" smtClean="0"/>
              <a:t>Sternum </a:t>
            </a:r>
          </a:p>
          <a:p>
            <a:pPr lvl="1"/>
            <a:r>
              <a:rPr lang="en-US" dirty="0" smtClean="0"/>
              <a:t>Thoracic vertebrae</a:t>
            </a:r>
          </a:p>
          <a:p>
            <a:pPr lvl="1"/>
            <a:r>
              <a:rPr lang="en-US" dirty="0" smtClean="0"/>
              <a:t>Muscles: internal and external intercostals, diaphragm</a:t>
            </a:r>
          </a:p>
          <a:p>
            <a:r>
              <a:rPr lang="en-US" dirty="0" smtClean="0"/>
              <a:t>Pleura: membrane lining of lungs and chest wall</a:t>
            </a:r>
          </a:p>
          <a:p>
            <a:pPr lvl="1"/>
            <a:r>
              <a:rPr lang="en-US" dirty="0" smtClean="0"/>
              <a:t>Pleural sac around each lung</a:t>
            </a:r>
          </a:p>
          <a:p>
            <a:pPr lvl="1"/>
            <a:r>
              <a:rPr lang="en-US" dirty="0" smtClean="0"/>
              <a:t>Intrapleural space is filled with </a:t>
            </a:r>
            <a:r>
              <a:rPr lang="en-US" dirty="0" err="1" smtClean="0"/>
              <a:t>intrapleural</a:t>
            </a:r>
            <a:r>
              <a:rPr lang="en-US" dirty="0" smtClean="0"/>
              <a:t> fluid</a:t>
            </a:r>
          </a:p>
          <a:p>
            <a:pPr lvl="2"/>
            <a:r>
              <a:rPr lang="en-US" dirty="0" smtClean="0"/>
              <a:t>Volume = 15 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8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5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16.7  Chest wall and pleural sac.</a:t>
            </a:r>
          </a:p>
        </p:txBody>
      </p:sp>
      <p:pic>
        <p:nvPicPr>
          <p:cNvPr id="34" name="Picture 33" descr="figure_16_07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4"/>
          <a:stretch/>
        </p:blipFill>
        <p:spPr>
          <a:xfrm>
            <a:off x="271272" y="430438"/>
            <a:ext cx="8601456" cy="6076207"/>
          </a:xfrm>
          <a:prstGeom prst="rect">
            <a:avLst/>
          </a:prstGeom>
        </p:spPr>
      </p:pic>
      <p:sp>
        <p:nvSpPr>
          <p:cNvPr id="35" name="Freeform 34"/>
          <p:cNvSpPr/>
          <p:nvPr/>
        </p:nvSpPr>
        <p:spPr>
          <a:xfrm>
            <a:off x="1553633" y="2089396"/>
            <a:ext cx="558800" cy="524934"/>
          </a:xfrm>
          <a:custGeom>
            <a:avLst/>
            <a:gdLst>
              <a:gd name="connsiteX0" fmla="*/ 558800 w 558800"/>
              <a:gd name="connsiteY0" fmla="*/ 4234 h 524934"/>
              <a:gd name="connsiteX1" fmla="*/ 0 w 558800"/>
              <a:gd name="connsiteY1" fmla="*/ 0 h 524934"/>
              <a:gd name="connsiteX2" fmla="*/ 419100 w 558800"/>
              <a:gd name="connsiteY2" fmla="*/ 524934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00" h="524934">
                <a:moveTo>
                  <a:pt x="558800" y="4234"/>
                </a:moveTo>
                <a:lnTo>
                  <a:pt x="0" y="0"/>
                </a:lnTo>
                <a:lnTo>
                  <a:pt x="419100" y="524934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996267" y="1661830"/>
            <a:ext cx="1045633" cy="0"/>
          </a:xfrm>
          <a:custGeom>
            <a:avLst/>
            <a:gdLst>
              <a:gd name="connsiteX0" fmla="*/ 0 w 1045633"/>
              <a:gd name="connsiteY0" fmla="*/ 0 h 0"/>
              <a:gd name="connsiteX1" fmla="*/ 1045633 w 10456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45633">
                <a:moveTo>
                  <a:pt x="0" y="0"/>
                </a:moveTo>
                <a:lnTo>
                  <a:pt x="1045633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4572000" y="2089397"/>
            <a:ext cx="482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>
            <a:off x="4838700" y="4523564"/>
            <a:ext cx="482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Freeform 38"/>
          <p:cNvSpPr/>
          <p:nvPr/>
        </p:nvSpPr>
        <p:spPr>
          <a:xfrm>
            <a:off x="1731433" y="5471830"/>
            <a:ext cx="1612900" cy="97367"/>
          </a:xfrm>
          <a:custGeom>
            <a:avLst/>
            <a:gdLst>
              <a:gd name="connsiteX0" fmla="*/ 0 w 1612900"/>
              <a:gd name="connsiteY0" fmla="*/ 0 h 97367"/>
              <a:gd name="connsiteX1" fmla="*/ 0 w 1612900"/>
              <a:gd name="connsiteY1" fmla="*/ 97367 h 97367"/>
              <a:gd name="connsiteX2" fmla="*/ 1608667 w 1612900"/>
              <a:gd name="connsiteY2" fmla="*/ 97367 h 97367"/>
              <a:gd name="connsiteX3" fmla="*/ 1612900 w 1612900"/>
              <a:gd name="connsiteY3" fmla="*/ 0 h 97367"/>
              <a:gd name="connsiteX0" fmla="*/ 0 w 1608667"/>
              <a:gd name="connsiteY0" fmla="*/ 0 h 97367"/>
              <a:gd name="connsiteX1" fmla="*/ 0 w 1608667"/>
              <a:gd name="connsiteY1" fmla="*/ 97367 h 97367"/>
              <a:gd name="connsiteX2" fmla="*/ 1608667 w 1608667"/>
              <a:gd name="connsiteY2" fmla="*/ 97367 h 97367"/>
              <a:gd name="connsiteX3" fmla="*/ 1600200 w 1608667"/>
              <a:gd name="connsiteY3" fmla="*/ 0 h 97367"/>
              <a:gd name="connsiteX0" fmla="*/ 0 w 1612900"/>
              <a:gd name="connsiteY0" fmla="*/ 0 h 97367"/>
              <a:gd name="connsiteX1" fmla="*/ 0 w 1612900"/>
              <a:gd name="connsiteY1" fmla="*/ 97367 h 97367"/>
              <a:gd name="connsiteX2" fmla="*/ 1608667 w 1612900"/>
              <a:gd name="connsiteY2" fmla="*/ 97367 h 97367"/>
              <a:gd name="connsiteX3" fmla="*/ 1612900 w 1612900"/>
              <a:gd name="connsiteY3" fmla="*/ 0 h 9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900" h="97367">
                <a:moveTo>
                  <a:pt x="0" y="0"/>
                </a:moveTo>
                <a:lnTo>
                  <a:pt x="0" y="97367"/>
                </a:lnTo>
                <a:lnTo>
                  <a:pt x="1608667" y="97367"/>
                </a:lnTo>
                <a:lnTo>
                  <a:pt x="16129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2535767" y="5560730"/>
            <a:ext cx="0" cy="9736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Freeform 40"/>
          <p:cNvSpPr/>
          <p:nvPr/>
        </p:nvSpPr>
        <p:spPr>
          <a:xfrm>
            <a:off x="7030360" y="4448467"/>
            <a:ext cx="1745339" cy="97367"/>
          </a:xfrm>
          <a:custGeom>
            <a:avLst/>
            <a:gdLst>
              <a:gd name="connsiteX0" fmla="*/ 0 w 1612900"/>
              <a:gd name="connsiteY0" fmla="*/ 0 h 97367"/>
              <a:gd name="connsiteX1" fmla="*/ 0 w 1612900"/>
              <a:gd name="connsiteY1" fmla="*/ 97367 h 97367"/>
              <a:gd name="connsiteX2" fmla="*/ 1608667 w 1612900"/>
              <a:gd name="connsiteY2" fmla="*/ 97367 h 97367"/>
              <a:gd name="connsiteX3" fmla="*/ 1612900 w 1612900"/>
              <a:gd name="connsiteY3" fmla="*/ 0 h 97367"/>
              <a:gd name="connsiteX0" fmla="*/ 0 w 1608667"/>
              <a:gd name="connsiteY0" fmla="*/ 0 h 97367"/>
              <a:gd name="connsiteX1" fmla="*/ 0 w 1608667"/>
              <a:gd name="connsiteY1" fmla="*/ 97367 h 97367"/>
              <a:gd name="connsiteX2" fmla="*/ 1608667 w 1608667"/>
              <a:gd name="connsiteY2" fmla="*/ 97367 h 97367"/>
              <a:gd name="connsiteX3" fmla="*/ 1600200 w 1608667"/>
              <a:gd name="connsiteY3" fmla="*/ 0 h 97367"/>
              <a:gd name="connsiteX0" fmla="*/ 0 w 1612900"/>
              <a:gd name="connsiteY0" fmla="*/ 0 h 97367"/>
              <a:gd name="connsiteX1" fmla="*/ 0 w 1612900"/>
              <a:gd name="connsiteY1" fmla="*/ 97367 h 97367"/>
              <a:gd name="connsiteX2" fmla="*/ 1608667 w 1612900"/>
              <a:gd name="connsiteY2" fmla="*/ 97367 h 97367"/>
              <a:gd name="connsiteX3" fmla="*/ 1612900 w 1612900"/>
              <a:gd name="connsiteY3" fmla="*/ 0 h 9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900" h="97367">
                <a:moveTo>
                  <a:pt x="0" y="0"/>
                </a:moveTo>
                <a:lnTo>
                  <a:pt x="0" y="97367"/>
                </a:lnTo>
                <a:lnTo>
                  <a:pt x="1608667" y="97367"/>
                </a:lnTo>
                <a:lnTo>
                  <a:pt x="16129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7898195" y="4537367"/>
            <a:ext cx="0" cy="11531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H="1">
            <a:off x="7616825" y="3688539"/>
            <a:ext cx="136525" cy="2307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 flipH="1">
            <a:off x="7896225" y="3669489"/>
            <a:ext cx="6351" cy="46249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8010526" y="3688539"/>
            <a:ext cx="244474" cy="2402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8143876" y="1617380"/>
            <a:ext cx="431799" cy="10964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H="1" flipV="1">
            <a:off x="7705725" y="1611030"/>
            <a:ext cx="2" cy="2741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 flipH="1" flipV="1">
            <a:off x="6715125" y="1614205"/>
            <a:ext cx="3176" cy="4995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680573" y="1945138"/>
            <a:ext cx="939551" cy="450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Intercostal</a:t>
            </a:r>
          </a:p>
          <a:p>
            <a:pPr algn="l"/>
            <a:r>
              <a:rPr lang="en-US" sz="1164" b="1" dirty="0"/>
              <a:t>muscles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55726" y="5598830"/>
            <a:ext cx="1641006" cy="987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Chest wall</a:t>
            </a:r>
          </a:p>
          <a:p>
            <a:pPr algn="l"/>
            <a:r>
              <a:rPr lang="en-US" sz="1164" b="1" dirty="0"/>
              <a:t>(rib cage, sternum,</a:t>
            </a:r>
          </a:p>
          <a:p>
            <a:pPr algn="l"/>
            <a:r>
              <a:rPr lang="en-US" sz="1164" b="1" dirty="0"/>
              <a:t>thoracic vertebrae,</a:t>
            </a:r>
          </a:p>
          <a:p>
            <a:pPr algn="l"/>
            <a:r>
              <a:rPr lang="en-US" sz="1164" b="1" dirty="0"/>
              <a:t>connective tissue,</a:t>
            </a:r>
          </a:p>
          <a:p>
            <a:pPr algn="l"/>
            <a:r>
              <a:rPr lang="en-US" sz="1164" b="1" dirty="0"/>
              <a:t>intercostal muscles)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252572" y="4377677"/>
            <a:ext cx="964332" cy="271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Diaphragm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69265" y="1954908"/>
            <a:ext cx="964332" cy="271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Pleural sac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69265" y="1515292"/>
            <a:ext cx="549390" cy="271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 smtClean="0"/>
              <a:t>Lung</a:t>
            </a:r>
            <a:endParaRPr lang="en-US" sz="1164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434649" y="1388292"/>
            <a:ext cx="549390" cy="271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 smtClean="0"/>
              <a:t>Lung</a:t>
            </a:r>
            <a:endParaRPr lang="en-US" sz="1164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62188" y="1388293"/>
            <a:ext cx="1495456" cy="271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Intercostal muscle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59188" y="1388292"/>
            <a:ext cx="425118" cy="271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Rib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32880" y="3771984"/>
            <a:ext cx="767462" cy="450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Visceral</a:t>
            </a:r>
          </a:p>
          <a:p>
            <a:pPr algn="l"/>
            <a:r>
              <a:rPr lang="en-US" sz="1164" b="1" dirty="0"/>
              <a:t>pleura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193110" y="3781753"/>
            <a:ext cx="724026" cy="450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Parietal</a:t>
            </a:r>
          </a:p>
          <a:p>
            <a:pPr algn="l"/>
            <a:r>
              <a:rPr lang="en-US" sz="1164" b="1" dirty="0"/>
              <a:t>pleura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411572" y="4113907"/>
            <a:ext cx="997568" cy="450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Intrapleural</a:t>
            </a:r>
          </a:p>
          <a:p>
            <a:pPr algn="l"/>
            <a:r>
              <a:rPr lang="en-US" sz="1164" b="1" dirty="0"/>
              <a:t>space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411573" y="4573060"/>
            <a:ext cx="973006" cy="271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64" b="1" dirty="0"/>
              <a:t>Pleural sac</a:t>
            </a:r>
          </a:p>
        </p:txBody>
      </p:sp>
    </p:spTree>
    <p:extLst>
      <p:ext uri="{BB962C8B-B14F-4D97-AF65-F5344CB8AC3E}">
        <p14:creationId xmlns:p14="http://schemas.microsoft.com/office/powerpoint/2010/main" val="280010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16.3 Forces for Pulmonary Ventilation</a:t>
            </a:r>
            <a:endParaRPr lang="en-US"/>
          </a:p>
        </p:txBody>
      </p:sp>
      <p:sp>
        <p:nvSpPr>
          <p:cNvPr id="5734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Air moves in and out of lungs by bulk flow</a:t>
            </a:r>
          </a:p>
          <a:p>
            <a:r>
              <a:rPr lang="en-US" dirty="0" smtClean="0"/>
              <a:t>Pressure gradient drives flow</a:t>
            </a:r>
          </a:p>
          <a:p>
            <a:pPr lvl="1"/>
            <a:r>
              <a:rPr lang="en-US" dirty="0" smtClean="0"/>
              <a:t>Air moves from high to low pressure</a:t>
            </a:r>
          </a:p>
          <a:p>
            <a:pPr lvl="1"/>
            <a:r>
              <a:rPr lang="en-US" dirty="0" smtClean="0"/>
              <a:t>Inspiration: pressure in lungs less than atmospheric pressure</a:t>
            </a:r>
          </a:p>
          <a:p>
            <a:pPr lvl="1"/>
            <a:r>
              <a:rPr lang="en-US" dirty="0" smtClean="0"/>
              <a:t>Expiration: pressure in lungs greater than atmospheric pressure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6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Pulmonary Pressures</a:t>
            </a:r>
            <a:endParaRPr lang="en-US"/>
          </a:p>
        </p:txBody>
      </p:sp>
      <p:sp>
        <p:nvSpPr>
          <p:cNvPr id="5939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Atmospheric pressure =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atm</a:t>
            </a:r>
            <a:endParaRPr lang="en-US" baseline="-25000" dirty="0" smtClean="0"/>
          </a:p>
          <a:p>
            <a:r>
              <a:rPr lang="en-US" dirty="0" smtClean="0"/>
              <a:t>Intra-alveolar pressure = </a:t>
            </a:r>
            <a:r>
              <a:rPr lang="en-US" i="1" dirty="0" smtClean="0"/>
              <a:t>P</a:t>
            </a:r>
            <a:r>
              <a:rPr lang="en-US" baseline="-25000" dirty="0" smtClean="0"/>
              <a:t>alv</a:t>
            </a:r>
          </a:p>
          <a:p>
            <a:pPr lvl="1"/>
            <a:r>
              <a:rPr lang="en-US" dirty="0" smtClean="0"/>
              <a:t>Pressure of air in alveoli</a:t>
            </a:r>
          </a:p>
          <a:p>
            <a:r>
              <a:rPr lang="en-US" dirty="0" smtClean="0"/>
              <a:t>Intrapleural pressure = </a:t>
            </a:r>
            <a:r>
              <a:rPr lang="en-US" i="1" dirty="0" smtClean="0"/>
              <a:t>P</a:t>
            </a:r>
            <a:r>
              <a:rPr lang="en-US" baseline="-25000" dirty="0" smtClean="0"/>
              <a:t>ip</a:t>
            </a:r>
          </a:p>
          <a:p>
            <a:pPr lvl="1"/>
            <a:r>
              <a:rPr lang="en-US" dirty="0" smtClean="0"/>
              <a:t>Pressure inside pleural sac</a:t>
            </a:r>
          </a:p>
          <a:p>
            <a:r>
              <a:rPr lang="en-US" dirty="0" smtClean="0"/>
              <a:t>Transpulmonary pressure = </a:t>
            </a:r>
            <a:r>
              <a:rPr lang="en-US" i="1" dirty="0" smtClean="0"/>
              <a:t>P</a:t>
            </a:r>
            <a:r>
              <a:rPr lang="en-US" baseline="-25000" dirty="0" smtClean="0"/>
              <a:t>alv</a:t>
            </a:r>
            <a:r>
              <a:rPr lang="en-US" dirty="0" smtClean="0"/>
              <a:t> – </a:t>
            </a:r>
            <a:r>
              <a:rPr lang="en-US" i="1" dirty="0" smtClean="0"/>
              <a:t>P</a:t>
            </a:r>
            <a:r>
              <a:rPr lang="en-US" baseline="-25000" dirty="0" smtClean="0"/>
              <a:t>ip</a:t>
            </a:r>
          </a:p>
          <a:p>
            <a:pPr lvl="1"/>
            <a:r>
              <a:rPr lang="en-US" dirty="0" smtClean="0"/>
              <a:t>Distending pressure across the lung 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72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Pulmonary Pressures</a:t>
            </a:r>
            <a:endParaRPr lang="en-US"/>
          </a:p>
        </p:txBody>
      </p:sp>
      <p:sp>
        <p:nvSpPr>
          <p:cNvPr id="6144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Atmospheric pressure</a:t>
            </a:r>
          </a:p>
          <a:p>
            <a:pPr lvl="1"/>
            <a:r>
              <a:rPr lang="en-US" dirty="0" smtClean="0"/>
              <a:t>760 mm Hg at sea level</a:t>
            </a:r>
          </a:p>
          <a:p>
            <a:pPr lvl="1"/>
            <a:r>
              <a:rPr lang="en-US" dirty="0" smtClean="0"/>
              <a:t>Decreases as altitude increases</a:t>
            </a:r>
          </a:p>
          <a:p>
            <a:pPr lvl="1"/>
            <a:r>
              <a:rPr lang="en-US" dirty="0" smtClean="0"/>
              <a:t>Increases under water</a:t>
            </a:r>
          </a:p>
          <a:p>
            <a:pPr lvl="1"/>
            <a:r>
              <a:rPr lang="en-US" dirty="0" smtClean="0"/>
              <a:t>Other lung pressures are given relative to atmospheric pressure (set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atm</a:t>
            </a:r>
            <a:r>
              <a:rPr lang="en-US" dirty="0" smtClean="0"/>
              <a:t> = 0 mm Hg)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46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Pulmonary Pressures</a:t>
            </a:r>
            <a:endParaRPr lang="en-US"/>
          </a:p>
        </p:txBody>
      </p:sp>
      <p:sp>
        <p:nvSpPr>
          <p:cNvPr id="6349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Intra-alveolar pressure</a:t>
            </a:r>
          </a:p>
          <a:p>
            <a:pPr lvl="1"/>
            <a:r>
              <a:rPr lang="en-US" dirty="0" smtClean="0"/>
              <a:t>Pressure of air in alveoli</a:t>
            </a:r>
          </a:p>
          <a:p>
            <a:pPr lvl="1"/>
            <a:r>
              <a:rPr lang="en-US" dirty="0" smtClean="0"/>
              <a:t>Given relative to atmospheric pressure</a:t>
            </a:r>
          </a:p>
          <a:p>
            <a:pPr lvl="1"/>
            <a:r>
              <a:rPr lang="en-US" dirty="0" smtClean="0"/>
              <a:t>Varies with phase of respiration</a:t>
            </a:r>
          </a:p>
          <a:p>
            <a:pPr lvl="1"/>
            <a:r>
              <a:rPr lang="en-US" dirty="0" smtClean="0"/>
              <a:t>During inspiration = negative (less than atmospheric)</a:t>
            </a:r>
          </a:p>
          <a:p>
            <a:pPr lvl="1"/>
            <a:r>
              <a:rPr lang="en-US" dirty="0" smtClean="0"/>
              <a:t>During expiration = positive (more than atmospheric)</a:t>
            </a:r>
          </a:p>
          <a:p>
            <a:pPr lvl="1"/>
            <a:r>
              <a:rPr lang="en-US" dirty="0" smtClean="0"/>
              <a:t>Difference between </a:t>
            </a:r>
            <a:r>
              <a:rPr lang="en-US" i="1" dirty="0" smtClean="0"/>
              <a:t>P</a:t>
            </a:r>
            <a:r>
              <a:rPr lang="en-US" baseline="-25000" dirty="0" smtClean="0"/>
              <a:t>alv</a:t>
            </a:r>
            <a:r>
              <a:rPr lang="en-US" dirty="0" smtClean="0"/>
              <a:t> and </a:t>
            </a:r>
            <a:r>
              <a:rPr lang="en-US" i="1" dirty="0" err="1" smtClean="0"/>
              <a:t>P</a:t>
            </a:r>
            <a:r>
              <a:rPr lang="en-US" baseline="-25000" dirty="0" err="1" smtClean="0"/>
              <a:t>atm</a:t>
            </a:r>
            <a:r>
              <a:rPr lang="en-US" dirty="0" smtClean="0"/>
              <a:t> drives ventilation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6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4"/>
          <p:cNvSpPr txBox="1">
            <a:spLocks noChangeArrowheads="1"/>
          </p:cNvSpPr>
          <p:nvPr/>
        </p:nvSpPr>
        <p:spPr bwMode="auto">
          <a:xfrm>
            <a:off x="609600" y="1981200"/>
            <a:ext cx="80930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2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16.1 Overview of Respiration</a:t>
            </a:r>
            <a:endParaRPr lang="en-US"/>
          </a:p>
        </p:txBody>
      </p:sp>
      <p:sp>
        <p:nvSpPr>
          <p:cNvPr id="1024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Internal respiration </a:t>
            </a:r>
          </a:p>
          <a:p>
            <a:pPr lvl="1"/>
            <a:r>
              <a:rPr lang="en-US" dirty="0" smtClean="0"/>
              <a:t>Oxidative phosphorylation</a:t>
            </a:r>
          </a:p>
          <a:p>
            <a:r>
              <a:rPr lang="en-US" dirty="0" smtClean="0"/>
              <a:t>External respiration </a:t>
            </a:r>
          </a:p>
          <a:p>
            <a:pPr lvl="1"/>
            <a:r>
              <a:rPr lang="en-US" dirty="0" smtClean="0"/>
              <a:t>Pulmonary ventilation</a:t>
            </a:r>
          </a:p>
          <a:p>
            <a:pPr lvl="1"/>
            <a:r>
              <a:rPr lang="en-US" dirty="0" smtClean="0"/>
              <a:t>Exchange between lungs and blood</a:t>
            </a:r>
          </a:p>
          <a:p>
            <a:pPr lvl="1"/>
            <a:r>
              <a:rPr lang="en-US" dirty="0" smtClean="0"/>
              <a:t>Transportation in blood</a:t>
            </a:r>
          </a:p>
          <a:p>
            <a:pPr lvl="1"/>
            <a:r>
              <a:rPr lang="en-US" dirty="0" smtClean="0"/>
              <a:t>Exchange between blood and body tissues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Pulmonary Pressures</a:t>
            </a:r>
            <a:endParaRPr lang="en-US"/>
          </a:p>
        </p:txBody>
      </p:sp>
      <p:sp>
        <p:nvSpPr>
          <p:cNvPr id="6553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Intrapleural pressure</a:t>
            </a:r>
          </a:p>
          <a:p>
            <a:pPr lvl="1"/>
            <a:r>
              <a:rPr lang="en-US" dirty="0" smtClean="0"/>
              <a:t>Pressure inside pleural sac</a:t>
            </a:r>
          </a:p>
          <a:p>
            <a:pPr lvl="2"/>
            <a:r>
              <a:rPr lang="en-US" dirty="0" smtClean="0"/>
              <a:t>Always negative under normal conditions</a:t>
            </a:r>
          </a:p>
          <a:p>
            <a:pPr lvl="2"/>
            <a:r>
              <a:rPr lang="en-US" dirty="0" smtClean="0"/>
              <a:t>Always less than </a:t>
            </a:r>
            <a:r>
              <a:rPr lang="en-US" i="1" dirty="0" smtClean="0"/>
              <a:t>P</a:t>
            </a:r>
            <a:r>
              <a:rPr lang="en-US" baseline="-25000" dirty="0" smtClean="0"/>
              <a:t>alv</a:t>
            </a:r>
          </a:p>
          <a:p>
            <a:pPr lvl="1"/>
            <a:r>
              <a:rPr lang="en-US" dirty="0" smtClean="0"/>
              <a:t>Varies with phase of respiration</a:t>
            </a:r>
          </a:p>
          <a:p>
            <a:pPr lvl="2"/>
            <a:r>
              <a:rPr lang="en-US" dirty="0" smtClean="0"/>
              <a:t>At rest, –4 mm Hg</a:t>
            </a:r>
          </a:p>
          <a:p>
            <a:pPr lvl="1"/>
            <a:r>
              <a:rPr lang="en-US" dirty="0" smtClean="0"/>
              <a:t>Negative due to elasticity in lungs and chest wall</a:t>
            </a:r>
          </a:p>
          <a:p>
            <a:pPr lvl="2"/>
            <a:r>
              <a:rPr lang="en-US" dirty="0" smtClean="0"/>
              <a:t>Lungs recoil inward as chest wall recoils outward</a:t>
            </a:r>
          </a:p>
          <a:p>
            <a:pPr lvl="2"/>
            <a:r>
              <a:rPr lang="en-US" dirty="0" smtClean="0"/>
              <a:t>Opposing forces pull on </a:t>
            </a:r>
            <a:r>
              <a:rPr lang="en-US" dirty="0" err="1" smtClean="0"/>
              <a:t>intrapleural</a:t>
            </a:r>
            <a:r>
              <a:rPr lang="en-US" dirty="0" smtClean="0"/>
              <a:t> space</a:t>
            </a:r>
          </a:p>
          <a:p>
            <a:pPr lvl="2"/>
            <a:r>
              <a:rPr lang="en-US" dirty="0" smtClean="0"/>
              <a:t>Surface tension of </a:t>
            </a:r>
            <a:r>
              <a:rPr lang="en-US" dirty="0" err="1" smtClean="0"/>
              <a:t>intrapleural</a:t>
            </a:r>
            <a:r>
              <a:rPr lang="en-US" dirty="0" smtClean="0"/>
              <a:t> fluid prevents wall and lungs from pulling apart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88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Pulmonary Pressures</a:t>
            </a:r>
            <a:endParaRPr lang="en-US"/>
          </a:p>
        </p:txBody>
      </p:sp>
      <p:sp>
        <p:nvSpPr>
          <p:cNvPr id="6758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Transpulmonary pressure</a:t>
            </a:r>
          </a:p>
          <a:p>
            <a:pPr lvl="1"/>
            <a:r>
              <a:rPr lang="en-US" dirty="0" smtClean="0"/>
              <a:t>Transpulmonary pressure = </a:t>
            </a:r>
            <a:r>
              <a:rPr lang="en-US" i="1" dirty="0" smtClean="0"/>
              <a:t>P</a:t>
            </a:r>
            <a:r>
              <a:rPr lang="en-US" baseline="-25000" dirty="0" smtClean="0"/>
              <a:t>alv</a:t>
            </a:r>
            <a:r>
              <a:rPr lang="en-US" dirty="0" smtClean="0"/>
              <a:t> – </a:t>
            </a:r>
            <a:r>
              <a:rPr lang="en-US" i="1" dirty="0" smtClean="0"/>
              <a:t>P</a:t>
            </a:r>
            <a:r>
              <a:rPr lang="en-US" baseline="-25000" dirty="0" smtClean="0"/>
              <a:t>ip</a:t>
            </a:r>
          </a:p>
          <a:p>
            <a:pPr lvl="1"/>
            <a:r>
              <a:rPr lang="en-US" dirty="0" smtClean="0"/>
              <a:t>Distending pressure across the lung wall</a:t>
            </a:r>
          </a:p>
          <a:p>
            <a:pPr lvl="1"/>
            <a:r>
              <a:rPr lang="en-US" dirty="0" smtClean="0"/>
              <a:t>Increase in </a:t>
            </a:r>
            <a:r>
              <a:rPr lang="en-US" dirty="0" err="1" smtClean="0"/>
              <a:t>transpulmonary</a:t>
            </a:r>
            <a:r>
              <a:rPr lang="en-US" dirty="0" smtClean="0"/>
              <a:t> pressure</a:t>
            </a:r>
          </a:p>
          <a:p>
            <a:pPr lvl="2"/>
            <a:r>
              <a:rPr lang="en-US" dirty="0" smtClean="0"/>
              <a:t>Increases distending pressure across lungs</a:t>
            </a:r>
          </a:p>
          <a:p>
            <a:pPr lvl="2"/>
            <a:r>
              <a:rPr lang="en-US" dirty="0" smtClean="0"/>
              <a:t>Causes lungs (alveoli) to expand, increasing volume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81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16.8  Pleural pressures at rest.</a:t>
            </a:r>
          </a:p>
        </p:txBody>
      </p:sp>
      <p:pic>
        <p:nvPicPr>
          <p:cNvPr id="30" name="Picture 29" descr="figure_16_08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1"/>
          <a:stretch/>
        </p:blipFill>
        <p:spPr>
          <a:xfrm>
            <a:off x="271272" y="1191768"/>
            <a:ext cx="8601456" cy="4292751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6880225" y="2254487"/>
            <a:ext cx="100322" cy="545863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6981825" y="2524125"/>
            <a:ext cx="984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>
            <a:off x="2874433" y="1718733"/>
            <a:ext cx="41486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>
            <a:off x="3090333" y="1955800"/>
            <a:ext cx="44026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>
            <a:off x="3318933" y="2201333"/>
            <a:ext cx="41486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V="1">
            <a:off x="3441700" y="2586567"/>
            <a:ext cx="558800" cy="8466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2140067" y="4393847"/>
            <a:ext cx="3058" cy="2416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709495" y="1172307"/>
            <a:ext cx="2731985" cy="409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30" b="1" dirty="0"/>
              <a:t>Atmospheric pressure (</a:t>
            </a:r>
            <a:r>
              <a:rPr lang="en-US" sz="1030" b="1" i="1" dirty="0"/>
              <a:t>P</a:t>
            </a:r>
            <a:r>
              <a:rPr lang="en-US" sz="1030" b="1" baseline="-25000" dirty="0"/>
              <a:t>atm</a:t>
            </a:r>
            <a:r>
              <a:rPr lang="en-US" sz="1030" b="1" dirty="0"/>
              <a:t>)</a:t>
            </a:r>
          </a:p>
          <a:p>
            <a:pPr algn="ctr"/>
            <a:r>
              <a:rPr lang="en-US" sz="1030" b="1" dirty="0"/>
              <a:t>760 mm Hg (0 mm Hg used as reference)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29363" y="1572847"/>
            <a:ext cx="837942" cy="250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 smtClean="0"/>
              <a:t>Chest wall</a:t>
            </a:r>
            <a:endParaRPr lang="en-US" sz="103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473594" y="1817078"/>
            <a:ext cx="882251" cy="250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Pleural sac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68979" y="2061308"/>
            <a:ext cx="3091484" cy="409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Intrapleural pressure (</a:t>
            </a:r>
            <a:r>
              <a:rPr lang="en-US" sz="1030" b="1" i="1" dirty="0"/>
              <a:t>P</a:t>
            </a:r>
            <a:r>
              <a:rPr lang="en-US" sz="1030" b="1" baseline="-25000" dirty="0"/>
              <a:t>ip</a:t>
            </a:r>
            <a:r>
              <a:rPr lang="en-US" sz="1030" b="1" dirty="0"/>
              <a:t>)</a:t>
            </a:r>
          </a:p>
          <a:p>
            <a:pPr algn="l"/>
            <a:r>
              <a:rPr lang="en-US" sz="1030" b="1" dirty="0"/>
              <a:t>756 mm Hg (–4 mm Hg relative to atmosphere)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32749" y="2432539"/>
            <a:ext cx="3091484" cy="409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Intra-alveolar pressure (</a:t>
            </a:r>
            <a:r>
              <a:rPr lang="en-US" sz="1030" b="1" i="1" dirty="0"/>
              <a:t>P</a:t>
            </a:r>
            <a:r>
              <a:rPr lang="en-US" sz="1030" b="1" baseline="-25000" dirty="0"/>
              <a:t>alv</a:t>
            </a:r>
            <a:r>
              <a:rPr lang="en-US" sz="1030" b="1" dirty="0"/>
              <a:t>)</a:t>
            </a:r>
          </a:p>
          <a:p>
            <a:pPr algn="l"/>
            <a:r>
              <a:rPr lang="en-US" sz="1030" b="1" dirty="0"/>
              <a:t>760 mm Hg (0 mm Hg relative to atmosphere)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10057" y="2393461"/>
            <a:ext cx="1920824" cy="409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Transpulmonary pressure =</a:t>
            </a:r>
          </a:p>
          <a:p>
            <a:pPr algn="l"/>
            <a:r>
              <a:rPr lang="en-US" sz="1030" b="1" i="1" dirty="0" smtClean="0"/>
              <a:t>P</a:t>
            </a:r>
            <a:r>
              <a:rPr lang="en-US" sz="1030" b="1" baseline="-25000" dirty="0" smtClean="0"/>
              <a:t>alv</a:t>
            </a:r>
            <a:r>
              <a:rPr lang="en-US" sz="1030" b="1" dirty="0" smtClean="0"/>
              <a:t> </a:t>
            </a:r>
            <a:r>
              <a:rPr lang="en-US" sz="1030" b="1" dirty="0"/>
              <a:t>– </a:t>
            </a:r>
            <a:r>
              <a:rPr lang="en-US" sz="1030" b="1" i="1" dirty="0"/>
              <a:t>P</a:t>
            </a:r>
            <a:r>
              <a:rPr lang="en-US" sz="1030" b="1" baseline="-25000" dirty="0"/>
              <a:t>ip</a:t>
            </a:r>
            <a:r>
              <a:rPr lang="en-US" sz="1030" b="1" dirty="0"/>
              <a:t> = 4 mm Hg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41828" y="2852615"/>
            <a:ext cx="507403" cy="250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Lung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33135" y="2852616"/>
            <a:ext cx="882251" cy="250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Pleural sac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24445" y="2852616"/>
            <a:ext cx="837942" cy="250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Chest wall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74369" y="3194539"/>
            <a:ext cx="999633" cy="409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Elastic recoil</a:t>
            </a:r>
          </a:p>
          <a:p>
            <a:pPr algn="l"/>
            <a:r>
              <a:rPr lang="en-US" sz="1030" b="1" dirty="0"/>
              <a:t>of chest wall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40599" y="3634155"/>
            <a:ext cx="916810" cy="72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Force due</a:t>
            </a:r>
          </a:p>
          <a:p>
            <a:pPr algn="l"/>
            <a:r>
              <a:rPr lang="en-US" sz="1030" b="1" dirty="0"/>
              <a:t>to negative</a:t>
            </a:r>
          </a:p>
          <a:p>
            <a:pPr algn="l"/>
            <a:r>
              <a:rPr lang="en-US" sz="1030" b="1" dirty="0"/>
              <a:t>intrapleural</a:t>
            </a:r>
          </a:p>
          <a:p>
            <a:pPr algn="l"/>
            <a:r>
              <a:rPr lang="en-US" sz="1030" b="1" dirty="0"/>
              <a:t>pressure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476293" y="3194540"/>
            <a:ext cx="698438" cy="567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Elastic</a:t>
            </a:r>
          </a:p>
          <a:p>
            <a:pPr algn="l"/>
            <a:r>
              <a:rPr lang="en-US" sz="1030" b="1" dirty="0"/>
              <a:t>recoil of</a:t>
            </a:r>
          </a:p>
          <a:p>
            <a:pPr algn="l"/>
            <a:r>
              <a:rPr lang="en-US" sz="1030" b="1" dirty="0"/>
              <a:t>lung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68292" y="3800232"/>
            <a:ext cx="1269407" cy="726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Volume of air in</a:t>
            </a:r>
          </a:p>
          <a:p>
            <a:pPr algn="l"/>
            <a:r>
              <a:rPr lang="en-US" sz="1030" b="1" dirty="0"/>
              <a:t>lungs is at</a:t>
            </a:r>
          </a:p>
          <a:p>
            <a:pPr algn="l"/>
            <a:r>
              <a:rPr lang="en-US" sz="1030" b="1" dirty="0"/>
              <a:t>functional</a:t>
            </a:r>
          </a:p>
          <a:p>
            <a:pPr algn="l"/>
            <a:r>
              <a:rPr lang="en-US" sz="1030" b="1" dirty="0"/>
              <a:t>residual capacity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36677" y="4933463"/>
            <a:ext cx="1115110" cy="250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i="1" dirty="0"/>
              <a:t>P</a:t>
            </a:r>
            <a:r>
              <a:rPr lang="en-US" sz="1030" b="1" baseline="-25000" dirty="0"/>
              <a:t>alv</a:t>
            </a:r>
            <a:r>
              <a:rPr lang="en-US" sz="1030" b="1" dirty="0"/>
              <a:t> = 0 mm Hg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33138" y="4933463"/>
            <a:ext cx="1180276" cy="250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i="1" dirty="0"/>
              <a:t>P</a:t>
            </a:r>
            <a:r>
              <a:rPr lang="en-US" sz="1030" b="1" baseline="-25000" dirty="0"/>
              <a:t>ip</a:t>
            </a:r>
            <a:r>
              <a:rPr lang="en-US" sz="1030" b="1" dirty="0"/>
              <a:t> = –4 mm Hg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15137" y="4581771"/>
            <a:ext cx="874576" cy="250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30" b="1" dirty="0"/>
              <a:t>Diaphragm</a:t>
            </a:r>
          </a:p>
        </p:txBody>
      </p:sp>
    </p:spTree>
    <p:extLst>
      <p:ext uri="{BB962C8B-B14F-4D97-AF65-F5344CB8AC3E}">
        <p14:creationId xmlns:p14="http://schemas.microsoft.com/office/powerpoint/2010/main" val="272298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16.9  Pneumothorax.</a:t>
            </a:r>
          </a:p>
        </p:txBody>
      </p:sp>
      <p:pic>
        <p:nvPicPr>
          <p:cNvPr id="21" name="Picture 20" descr="figure_16_09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"/>
          <a:stretch/>
        </p:blipFill>
        <p:spPr>
          <a:xfrm>
            <a:off x="2521744" y="426739"/>
            <a:ext cx="4100513" cy="6221112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3321050" y="905220"/>
            <a:ext cx="358775" cy="111125"/>
          </a:xfrm>
          <a:custGeom>
            <a:avLst/>
            <a:gdLst>
              <a:gd name="connsiteX0" fmla="*/ 358775 w 358775"/>
              <a:gd name="connsiteY0" fmla="*/ 111125 h 111125"/>
              <a:gd name="connsiteX1" fmla="*/ 0 w 358775"/>
              <a:gd name="connsiteY1" fmla="*/ 0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775" h="111125">
                <a:moveTo>
                  <a:pt x="358775" y="111125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121026" y="1419570"/>
            <a:ext cx="425450" cy="92075"/>
          </a:xfrm>
          <a:custGeom>
            <a:avLst/>
            <a:gdLst>
              <a:gd name="connsiteX0" fmla="*/ 358775 w 358775"/>
              <a:gd name="connsiteY0" fmla="*/ 111125 h 111125"/>
              <a:gd name="connsiteX1" fmla="*/ 0 w 358775"/>
              <a:gd name="connsiteY1" fmla="*/ 0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775" h="111125">
                <a:moveTo>
                  <a:pt x="358775" y="111125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 flipV="1">
            <a:off x="5181600" y="2675812"/>
            <a:ext cx="367243" cy="141816"/>
          </a:xfrm>
          <a:custGeom>
            <a:avLst/>
            <a:gdLst>
              <a:gd name="connsiteX0" fmla="*/ 358775 w 358775"/>
              <a:gd name="connsiteY0" fmla="*/ 111125 h 111125"/>
              <a:gd name="connsiteX1" fmla="*/ 0 w 358775"/>
              <a:gd name="connsiteY1" fmla="*/ 0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775" h="111125">
                <a:moveTo>
                  <a:pt x="358775" y="111125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5398558" y="700962"/>
            <a:ext cx="130176" cy="556683"/>
          </a:xfrm>
          <a:custGeom>
            <a:avLst/>
            <a:gdLst>
              <a:gd name="connsiteX0" fmla="*/ 358775 w 358775"/>
              <a:gd name="connsiteY0" fmla="*/ 111125 h 111125"/>
              <a:gd name="connsiteX1" fmla="*/ 0 w 358775"/>
              <a:gd name="connsiteY1" fmla="*/ 0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775" h="111125">
                <a:moveTo>
                  <a:pt x="358775" y="111125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Freeform 25"/>
          <p:cNvSpPr/>
          <p:nvPr/>
        </p:nvSpPr>
        <p:spPr>
          <a:xfrm flipV="1">
            <a:off x="5181600" y="5927013"/>
            <a:ext cx="367243" cy="141816"/>
          </a:xfrm>
          <a:custGeom>
            <a:avLst/>
            <a:gdLst>
              <a:gd name="connsiteX0" fmla="*/ 358775 w 358775"/>
              <a:gd name="connsiteY0" fmla="*/ 111125 h 111125"/>
              <a:gd name="connsiteX1" fmla="*/ 0 w 358775"/>
              <a:gd name="connsiteY1" fmla="*/ 0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8775" h="111125">
                <a:moveTo>
                  <a:pt x="358775" y="111125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62755" y="557679"/>
            <a:ext cx="1236236" cy="27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71" b="1" dirty="0"/>
              <a:t>Pneumothorax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3139" y="772602"/>
            <a:ext cx="927372" cy="27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71" b="1" dirty="0"/>
              <a:t>Chest wall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92908" y="1270831"/>
            <a:ext cx="685474" cy="452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71" b="1" dirty="0"/>
              <a:t>Pleural</a:t>
            </a:r>
          </a:p>
          <a:p>
            <a:pPr algn="l"/>
            <a:r>
              <a:rPr lang="en-US" sz="1171" b="1" dirty="0"/>
              <a:t>sac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96831" y="1681138"/>
            <a:ext cx="551583" cy="27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71" b="1" dirty="0"/>
              <a:t>Lung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677" y="1583446"/>
            <a:ext cx="873658" cy="452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a-DK" sz="1171" b="1" i="1" dirty="0"/>
              <a:t>P</a:t>
            </a:r>
            <a:r>
              <a:rPr lang="da-DK" sz="1171" b="1" baseline="-25000" dirty="0"/>
              <a:t>alv</a:t>
            </a:r>
            <a:r>
              <a:rPr lang="da-DK" sz="1171" b="1" dirty="0"/>
              <a:t> = 0</a:t>
            </a:r>
          </a:p>
          <a:p>
            <a:pPr algn="l"/>
            <a:r>
              <a:rPr lang="da-DK" sz="1171" b="1" dirty="0"/>
              <a:t>    mm Hg</a:t>
            </a:r>
            <a:endParaRPr lang="en-US" sz="1171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785140" y="1270833"/>
            <a:ext cx="406099" cy="27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71" b="1" dirty="0" smtClean="0"/>
              <a:t>Air</a:t>
            </a:r>
            <a:endParaRPr lang="en-US" sz="1171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997366" y="2667834"/>
            <a:ext cx="1307121" cy="27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71" b="1" i="1" dirty="0"/>
              <a:t>P</a:t>
            </a:r>
            <a:r>
              <a:rPr lang="en-US" sz="1171" b="1" baseline="-25000" dirty="0"/>
              <a:t>ip</a:t>
            </a:r>
            <a:r>
              <a:rPr lang="en-US" sz="1171" b="1" dirty="0"/>
              <a:t> = –4 mm Hg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00756" y="4719369"/>
            <a:ext cx="873658" cy="452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a-DK" sz="1171" b="1" i="1" dirty="0"/>
              <a:t>P</a:t>
            </a:r>
            <a:r>
              <a:rPr lang="da-DK" sz="1171" b="1" baseline="-25000" dirty="0"/>
              <a:t>alv</a:t>
            </a:r>
            <a:r>
              <a:rPr lang="da-DK" sz="1171" b="1" dirty="0"/>
              <a:t> = 0</a:t>
            </a:r>
          </a:p>
          <a:p>
            <a:pPr algn="l"/>
            <a:r>
              <a:rPr lang="da-DK" sz="1171" b="1" dirty="0"/>
              <a:t>    mm Hg</a:t>
            </a:r>
            <a:endParaRPr lang="en-US" sz="1171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075518" y="5920988"/>
            <a:ext cx="1192278" cy="272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71" b="1" i="1" dirty="0"/>
              <a:t>P</a:t>
            </a:r>
            <a:r>
              <a:rPr lang="en-US" sz="1171" b="1" baseline="-25000" dirty="0"/>
              <a:t>ip</a:t>
            </a:r>
            <a:r>
              <a:rPr lang="en-US" sz="1171" b="1" dirty="0"/>
              <a:t> = </a:t>
            </a:r>
            <a:r>
              <a:rPr lang="en-US" sz="1171" b="1" dirty="0" smtClean="0"/>
              <a:t>0 </a:t>
            </a:r>
            <a:r>
              <a:rPr lang="en-US" sz="1171" b="1" dirty="0"/>
              <a:t>mm Hg</a:t>
            </a:r>
          </a:p>
        </p:txBody>
      </p:sp>
    </p:spTree>
    <p:extLst>
      <p:ext uri="{BB962C8B-B14F-4D97-AF65-F5344CB8AC3E}">
        <p14:creationId xmlns:p14="http://schemas.microsoft.com/office/powerpoint/2010/main" val="21419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Mechanics of Breathing</a:t>
            </a:r>
            <a:endParaRPr lang="en-US"/>
          </a:p>
        </p:txBody>
      </p:sp>
      <p:sp>
        <p:nvSpPr>
          <p:cNvPr id="73730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 of air in and out of lungs occurs due to pressure gradients</a:t>
            </a:r>
          </a:p>
          <a:p>
            <a:r>
              <a:rPr lang="en-US" dirty="0" smtClean="0"/>
              <a:t>Mechanics of breathing describes mechanisms for creating pressure gradients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89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Mechanics of Breathing</a:t>
            </a:r>
            <a:endParaRPr lang="en-US"/>
          </a:p>
        </p:txBody>
      </p:sp>
      <p:sp>
        <p:nvSpPr>
          <p:cNvPr id="7577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Forces for air flow</a:t>
            </a:r>
          </a:p>
          <a:p>
            <a:pPr lvl="1"/>
            <a:r>
              <a:rPr lang="en-US" dirty="0" smtClean="0"/>
              <a:t>Force for flow = pressure gradient</a:t>
            </a:r>
          </a:p>
          <a:p>
            <a:pPr lvl="1"/>
            <a:r>
              <a:rPr lang="en-US" dirty="0" smtClean="0"/>
              <a:t>Atmospheric pressure remains constant (during breathing cycle)</a:t>
            </a:r>
          </a:p>
          <a:p>
            <a:pPr lvl="1"/>
            <a:r>
              <a:rPr lang="en-US" dirty="0" smtClean="0"/>
              <a:t>Thus alveolar pressure changes affect gradients</a:t>
            </a:r>
          </a:p>
          <a:p>
            <a:pPr lvl="1"/>
            <a:r>
              <a:rPr lang="en-US" i="1" dirty="0" smtClean="0"/>
              <a:t>Boyle</a:t>
            </a:r>
            <a:r>
              <a:rPr lang="fr-FR" i="1" dirty="0" smtClean="0"/>
              <a:t>'</a:t>
            </a:r>
            <a:r>
              <a:rPr lang="en-US" i="1" dirty="0" smtClean="0"/>
              <a:t>s law</a:t>
            </a:r>
            <a:r>
              <a:rPr lang="en-US" dirty="0" smtClean="0"/>
              <a:t>: pressure is inversely related to volume</a:t>
            </a:r>
          </a:p>
          <a:p>
            <a:pPr lvl="1"/>
            <a:r>
              <a:rPr lang="en-US" dirty="0" smtClean="0"/>
              <a:t>Can change alveolar pressure by changing its volume</a:t>
            </a:r>
          </a:p>
          <a:p>
            <a:pPr lvl="1"/>
            <a:r>
              <a:rPr lang="en-US" dirty="0" smtClean="0"/>
              <a:t>Resistance to air flow (</a:t>
            </a:r>
            <a:r>
              <a:rPr lang="en-US" i="1" dirty="0" smtClean="0"/>
              <a:t>R</a:t>
            </a:r>
            <a:r>
              <a:rPr lang="en-US" dirty="0" smtClean="0"/>
              <a:t>) is related to airway radius and mucus</a:t>
            </a:r>
            <a:endParaRPr lang="en-US" dirty="0"/>
          </a:p>
        </p:txBody>
      </p:sp>
      <p:pic>
        <p:nvPicPr>
          <p:cNvPr id="2" name="Picture 1" descr="figure_16_eq01_p459_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0"/>
          <a:stretch/>
        </p:blipFill>
        <p:spPr>
          <a:xfrm>
            <a:off x="2365047" y="5028594"/>
            <a:ext cx="4413906" cy="11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1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Toolbox 16.3</a:t>
            </a:r>
          </a:p>
        </p:txBody>
      </p:sp>
      <p:pic>
        <p:nvPicPr>
          <p:cNvPr id="17" name="Picture 16" descr="figure_16_tb03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"/>
          <a:stretch/>
        </p:blipFill>
        <p:spPr>
          <a:xfrm>
            <a:off x="271272" y="1328928"/>
            <a:ext cx="8601456" cy="39862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54730" y="2715846"/>
            <a:ext cx="1808902" cy="747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30" b="1" i="1" dirty="0"/>
              <a:t>n</a:t>
            </a:r>
            <a:r>
              <a:rPr lang="en-US" sz="2130" b="1" dirty="0"/>
              <a:t> and </a:t>
            </a:r>
            <a:r>
              <a:rPr lang="en-US" sz="2130" b="1" i="1" dirty="0"/>
              <a:t>T</a:t>
            </a:r>
          </a:p>
          <a:p>
            <a:pPr algn="ctr"/>
            <a:r>
              <a:rPr lang="en-US" sz="2130" b="1" dirty="0"/>
              <a:t>are constant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3227" y="4923692"/>
            <a:ext cx="376590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30" b="1" dirty="0"/>
              <a:t>Container 1: </a:t>
            </a:r>
            <a:r>
              <a:rPr lang="de-DE" sz="2130" b="1" i="1" dirty="0"/>
              <a:t>V</a:t>
            </a:r>
            <a:r>
              <a:rPr lang="de-DE" sz="2130" b="1" baseline="-25000" dirty="0"/>
              <a:t>1</a:t>
            </a:r>
            <a:r>
              <a:rPr lang="de-DE" sz="2130" b="1" dirty="0"/>
              <a:t> = 2    </a:t>
            </a:r>
            <a:r>
              <a:rPr lang="de-DE" sz="2130" b="1" i="1" dirty="0"/>
              <a:t>P</a:t>
            </a:r>
            <a:r>
              <a:rPr lang="de-DE" sz="2130" b="1" baseline="-25000" dirty="0"/>
              <a:t>1</a:t>
            </a:r>
            <a:r>
              <a:rPr lang="de-DE" sz="2130" b="1" dirty="0"/>
              <a:t> = 1</a:t>
            </a:r>
            <a:endParaRPr lang="en-US" sz="213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243226" y="4933460"/>
            <a:ext cx="376590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30" b="1" dirty="0"/>
              <a:t>Container </a:t>
            </a:r>
            <a:r>
              <a:rPr lang="de-DE" sz="2130" b="1" dirty="0" smtClean="0"/>
              <a:t>2: </a:t>
            </a:r>
            <a:r>
              <a:rPr lang="de-DE" sz="2130" b="1" i="1" dirty="0" smtClean="0"/>
              <a:t>V</a:t>
            </a:r>
            <a:r>
              <a:rPr lang="de-DE" sz="2130" b="1" baseline="-25000" dirty="0" smtClean="0"/>
              <a:t>2</a:t>
            </a:r>
            <a:r>
              <a:rPr lang="de-DE" sz="2130" b="1" dirty="0" smtClean="0"/>
              <a:t> </a:t>
            </a:r>
            <a:r>
              <a:rPr lang="de-DE" sz="2130" b="1" dirty="0"/>
              <a:t>= </a:t>
            </a:r>
            <a:r>
              <a:rPr lang="de-DE" sz="2130" b="1" dirty="0" smtClean="0"/>
              <a:t>1    </a:t>
            </a:r>
            <a:r>
              <a:rPr lang="de-DE" sz="2130" b="1" i="1" dirty="0" smtClean="0"/>
              <a:t>P</a:t>
            </a:r>
            <a:r>
              <a:rPr lang="de-DE" sz="2130" b="1" baseline="-25000" dirty="0" smtClean="0"/>
              <a:t>2</a:t>
            </a:r>
            <a:r>
              <a:rPr lang="de-DE" sz="2130" b="1" dirty="0" smtClean="0"/>
              <a:t> </a:t>
            </a:r>
            <a:r>
              <a:rPr lang="de-DE" sz="2130" b="1" dirty="0"/>
              <a:t>= </a:t>
            </a:r>
            <a:r>
              <a:rPr lang="de-DE" sz="2130" b="1" dirty="0" smtClean="0"/>
              <a:t>2</a:t>
            </a:r>
            <a:endParaRPr lang="en-US" sz="213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06484" y="4083539"/>
            <a:ext cx="49077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30" b="1" i="1" dirty="0" smtClean="0"/>
              <a:t>V</a:t>
            </a:r>
            <a:r>
              <a:rPr lang="de-DE" sz="2130" b="1" baseline="-25000" dirty="0" smtClean="0"/>
              <a:t>1</a:t>
            </a:r>
            <a:endParaRPr lang="en-US" sz="213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188023" y="4093309"/>
            <a:ext cx="49077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30" b="1" i="1" dirty="0" smtClean="0"/>
              <a:t>P</a:t>
            </a:r>
            <a:r>
              <a:rPr lang="de-DE" sz="2130" b="1" baseline="-25000" dirty="0" smtClean="0"/>
              <a:t>1</a:t>
            </a:r>
            <a:endParaRPr lang="en-US" sz="213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06023" y="4083541"/>
            <a:ext cx="49077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30" b="1" i="1" dirty="0" smtClean="0"/>
              <a:t>V</a:t>
            </a:r>
            <a:r>
              <a:rPr lang="de-DE" sz="2130" b="1" baseline="-25000" dirty="0" smtClean="0"/>
              <a:t>2</a:t>
            </a:r>
            <a:endParaRPr lang="en-US" sz="213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287562" y="4093310"/>
            <a:ext cx="490777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130" b="1" i="1" dirty="0" smtClean="0"/>
              <a:t>P</a:t>
            </a:r>
            <a:r>
              <a:rPr lang="de-DE" sz="2130" b="1" baseline="-25000" dirty="0" smtClean="0"/>
              <a:t>2</a:t>
            </a:r>
            <a:endParaRPr lang="en-US" sz="2130" b="1" dirty="0"/>
          </a:p>
        </p:txBody>
      </p:sp>
    </p:spTree>
    <p:extLst>
      <p:ext uri="{BB962C8B-B14F-4D97-AF65-F5344CB8AC3E}">
        <p14:creationId xmlns:p14="http://schemas.microsoft.com/office/powerpoint/2010/main" val="20882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Mechanics of Breathing</a:t>
            </a:r>
            <a:endParaRPr lang="en-US"/>
          </a:p>
        </p:txBody>
      </p:sp>
      <p:sp>
        <p:nvSpPr>
          <p:cNvPr id="7987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Determinants of intra-alveolar pressure</a:t>
            </a:r>
          </a:p>
          <a:p>
            <a:pPr lvl="1"/>
            <a:r>
              <a:rPr lang="en-US" dirty="0" smtClean="0"/>
              <a:t>Factors determining intra-alveolar pressure</a:t>
            </a:r>
          </a:p>
          <a:p>
            <a:pPr lvl="2"/>
            <a:r>
              <a:rPr lang="en-US" dirty="0" smtClean="0"/>
              <a:t>Quantity of air in alveoli</a:t>
            </a:r>
          </a:p>
          <a:p>
            <a:pPr lvl="2"/>
            <a:r>
              <a:rPr lang="en-US" dirty="0" smtClean="0"/>
              <a:t>Volume of alveoli</a:t>
            </a:r>
          </a:p>
          <a:p>
            <a:pPr lvl="1"/>
            <a:r>
              <a:rPr lang="en-US" dirty="0" smtClean="0"/>
              <a:t>Lungs expand—alveolar volume increases</a:t>
            </a:r>
          </a:p>
          <a:p>
            <a:pPr lvl="2"/>
            <a:r>
              <a:rPr lang="en-US" i="1" dirty="0" smtClean="0"/>
              <a:t>P</a:t>
            </a:r>
            <a:r>
              <a:rPr lang="en-US" baseline="-25000" dirty="0" smtClean="0"/>
              <a:t>alv</a:t>
            </a:r>
            <a:r>
              <a:rPr lang="en-US" dirty="0" smtClean="0"/>
              <a:t> decreases</a:t>
            </a:r>
          </a:p>
          <a:p>
            <a:pPr lvl="2"/>
            <a:r>
              <a:rPr lang="en-US" dirty="0" smtClean="0"/>
              <a:t>Pressure gradient drives air into lungs</a:t>
            </a:r>
          </a:p>
          <a:p>
            <a:pPr lvl="1"/>
            <a:r>
              <a:rPr lang="en-US" dirty="0" smtClean="0"/>
              <a:t>Lungs recoil—alveolar volume decreases</a:t>
            </a:r>
          </a:p>
          <a:p>
            <a:pPr lvl="2"/>
            <a:r>
              <a:rPr lang="en-US" i="1" dirty="0" smtClean="0"/>
              <a:t>P</a:t>
            </a:r>
            <a:r>
              <a:rPr lang="en-US" baseline="-25000" dirty="0" smtClean="0"/>
              <a:t>alv</a:t>
            </a:r>
            <a:r>
              <a:rPr lang="en-US" dirty="0" smtClean="0"/>
              <a:t> increases</a:t>
            </a:r>
          </a:p>
          <a:p>
            <a:pPr lvl="2"/>
            <a:r>
              <a:rPr lang="en-US" dirty="0" smtClean="0"/>
              <a:t>Pressure gradient drives air out of lungs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47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16.10  Changes in alveolar pressure and breath volume during inspiration and expiration.</a:t>
            </a:r>
          </a:p>
        </p:txBody>
      </p:sp>
      <p:pic>
        <p:nvPicPr>
          <p:cNvPr id="22" name="Picture 21" descr="figure_16_10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1027440" y="334838"/>
            <a:ext cx="7089121" cy="622770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 bwMode="auto">
          <a:xfrm flipH="1">
            <a:off x="1638300" y="1412457"/>
            <a:ext cx="55033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1638300" y="1632591"/>
            <a:ext cx="30480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1346200" y="1861190"/>
            <a:ext cx="81703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2979535" y="312768"/>
            <a:ext cx="1142213" cy="28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latin typeface="Arial Black"/>
                <a:cs typeface="Arial Black"/>
              </a:rPr>
              <a:t>Inspiration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65830" y="312768"/>
            <a:ext cx="108408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" dirty="0">
                <a:latin typeface="Arial Black"/>
                <a:cs typeface="Arial Black"/>
              </a:rPr>
              <a:t>Expiration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7338" y="1240844"/>
            <a:ext cx="71045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/>
              <a:t>Airway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97338" y="1475305"/>
            <a:ext cx="71045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/>
              <a:t>Alveoli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7336" y="1690228"/>
            <a:ext cx="879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/>
              <a:t>Air</a:t>
            </a:r>
          </a:p>
          <a:p>
            <a:pPr algn="l"/>
            <a:r>
              <a:rPr lang="en-US" sz="1250" b="1" dirty="0"/>
              <a:t>molecule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24874" y="2256843"/>
            <a:ext cx="131384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/>
              <a:t>P</a:t>
            </a:r>
            <a:r>
              <a:rPr lang="en-US" sz="1250" b="1" baseline="-25000" dirty="0"/>
              <a:t>alv</a:t>
            </a:r>
            <a:r>
              <a:rPr lang="en-US" sz="1250" b="1" dirty="0"/>
              <a:t> = 0 mm Hg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75336" y="2256843"/>
            <a:ext cx="140299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/>
              <a:t>P</a:t>
            </a:r>
            <a:r>
              <a:rPr lang="en-US" sz="1250" b="1" baseline="-25000" dirty="0"/>
              <a:t>alv</a:t>
            </a:r>
            <a:r>
              <a:rPr lang="en-US" sz="1250" b="1" dirty="0"/>
              <a:t> = </a:t>
            </a:r>
            <a:r>
              <a:rPr lang="en-US" sz="1250" b="1" dirty="0" smtClean="0"/>
              <a:t>–1 </a:t>
            </a:r>
            <a:r>
              <a:rPr lang="en-US" sz="1250" b="1" dirty="0"/>
              <a:t>mm Hg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72333" y="2256843"/>
            <a:ext cx="131384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/>
              <a:t>P</a:t>
            </a:r>
            <a:r>
              <a:rPr lang="en-US" sz="1250" b="1" baseline="-25000" dirty="0"/>
              <a:t>alv</a:t>
            </a:r>
            <a:r>
              <a:rPr lang="en-US" sz="1250" b="1" dirty="0"/>
              <a:t> = 0 mm Hg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42336" y="2256843"/>
            <a:ext cx="140746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/>
              <a:t>P</a:t>
            </a:r>
            <a:r>
              <a:rPr lang="en-US" sz="1250" b="1" baseline="-25000" dirty="0"/>
              <a:t>alv</a:t>
            </a:r>
            <a:r>
              <a:rPr lang="en-US" sz="1250" b="1" dirty="0"/>
              <a:t> = +</a:t>
            </a:r>
            <a:r>
              <a:rPr lang="en-US" sz="1250" b="1" dirty="0" smtClean="0"/>
              <a:t>1 </a:t>
            </a:r>
            <a:r>
              <a:rPr lang="en-US" sz="1250" b="1" dirty="0"/>
              <a:t>mm Hg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19794" y="2256843"/>
            <a:ext cx="131384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i="1" dirty="0"/>
              <a:t>P</a:t>
            </a:r>
            <a:r>
              <a:rPr lang="en-US" sz="1250" b="1" baseline="-25000" dirty="0"/>
              <a:t>alv</a:t>
            </a:r>
            <a:r>
              <a:rPr lang="en-US" sz="1250" b="1" dirty="0"/>
              <a:t> = 0 mm Hg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05875" y="3038381"/>
            <a:ext cx="28259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 smtClean="0"/>
              <a:t>1</a:t>
            </a:r>
            <a:endParaRPr lang="en-US" sz="125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905875" y="3644073"/>
            <a:ext cx="28259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 smtClean="0"/>
              <a:t>0</a:t>
            </a:r>
            <a:endParaRPr lang="en-US" sz="125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817954" y="4249765"/>
            <a:ext cx="362969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 smtClean="0"/>
              <a:t>–1</a:t>
            </a:r>
            <a:endParaRPr lang="en-US" sz="125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769109" y="5519765"/>
            <a:ext cx="40750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 smtClean="0"/>
              <a:t>0.5</a:t>
            </a:r>
            <a:endParaRPr lang="en-US" sz="125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905878" y="6320841"/>
            <a:ext cx="273817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 smtClean="0"/>
              <a:t>0</a:t>
            </a:r>
            <a:endParaRPr lang="en-US" sz="125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254029" y="635151"/>
            <a:ext cx="41549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 smtClean="0"/>
              <a:t>Air</a:t>
            </a:r>
            <a:endParaRPr lang="en-US" sz="125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911260" y="762148"/>
            <a:ext cx="415498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 smtClean="0"/>
              <a:t>Air</a:t>
            </a:r>
            <a:endParaRPr lang="en-US" sz="1250" b="1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351694" y="3683150"/>
            <a:ext cx="2607721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/>
              <a:t>Intra-alveolar pressure (mm Hg)</a:t>
            </a:r>
          </a:p>
        </p:txBody>
      </p:sp>
      <p:sp>
        <p:nvSpPr>
          <p:cNvPr id="44" name="TextBox 43"/>
          <p:cNvSpPr txBox="1"/>
          <p:nvPr/>
        </p:nvSpPr>
        <p:spPr>
          <a:xfrm rot="16200000">
            <a:off x="891637" y="5705381"/>
            <a:ext cx="1547375" cy="284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50" b="1" dirty="0"/>
              <a:t>Breath volume (L)</a:t>
            </a:r>
          </a:p>
        </p:txBody>
      </p:sp>
    </p:spTree>
    <p:extLst>
      <p:ext uri="{BB962C8B-B14F-4D97-AF65-F5344CB8AC3E}">
        <p14:creationId xmlns:p14="http://schemas.microsoft.com/office/powerpoint/2010/main" val="357206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Mechanics of Breathing</a:t>
            </a:r>
            <a:endParaRPr lang="en-US"/>
          </a:p>
        </p:txBody>
      </p:sp>
      <p:sp>
        <p:nvSpPr>
          <p:cNvPr id="8397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Inspiratory muscles increase volume of thoracic cavity</a:t>
            </a:r>
          </a:p>
          <a:p>
            <a:pPr lvl="1"/>
            <a:r>
              <a:rPr lang="en-US" dirty="0" smtClean="0"/>
              <a:t>Diaphragm</a:t>
            </a:r>
          </a:p>
          <a:p>
            <a:pPr lvl="1"/>
            <a:r>
              <a:rPr lang="en-US" dirty="0" smtClean="0"/>
              <a:t>External intercostals</a:t>
            </a:r>
          </a:p>
          <a:p>
            <a:r>
              <a:rPr lang="en-US" dirty="0" smtClean="0"/>
              <a:t>Expiratory muscles decrease volume of thoracic cavity</a:t>
            </a:r>
          </a:p>
          <a:p>
            <a:pPr lvl="1"/>
            <a:r>
              <a:rPr lang="en-US" dirty="0" smtClean="0"/>
              <a:t>Internal intercostals</a:t>
            </a:r>
          </a:p>
          <a:p>
            <a:pPr lvl="1"/>
            <a:r>
              <a:rPr lang="en-US" dirty="0" smtClean="0"/>
              <a:t>Abdominal muscles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69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  Relationship between external respiration and internal respiration.</a:t>
            </a:r>
          </a:p>
        </p:txBody>
      </p:sp>
      <p:pic>
        <p:nvPicPr>
          <p:cNvPr id="71" name="Picture 70" descr="figure_16_0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3327727" y="413598"/>
            <a:ext cx="2488546" cy="6227704"/>
          </a:xfrm>
          <a:prstGeom prst="rect">
            <a:avLst/>
          </a:prstGeom>
        </p:spPr>
      </p:pic>
      <p:sp>
        <p:nvSpPr>
          <p:cNvPr id="72" name="Freeform 71"/>
          <p:cNvSpPr/>
          <p:nvPr/>
        </p:nvSpPr>
        <p:spPr>
          <a:xfrm>
            <a:off x="3687233" y="2422550"/>
            <a:ext cx="275167" cy="0"/>
          </a:xfrm>
          <a:custGeom>
            <a:avLst/>
            <a:gdLst>
              <a:gd name="connsiteX0" fmla="*/ 0 w 275167"/>
              <a:gd name="connsiteY0" fmla="*/ 0 h 0"/>
              <a:gd name="connsiteX1" fmla="*/ 275167 w 27516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67">
                <a:moveTo>
                  <a:pt x="0" y="0"/>
                </a:moveTo>
                <a:lnTo>
                  <a:pt x="275167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4572000" y="2304017"/>
            <a:ext cx="385233" cy="0"/>
          </a:xfrm>
          <a:custGeom>
            <a:avLst/>
            <a:gdLst>
              <a:gd name="connsiteX0" fmla="*/ 0 w 385233"/>
              <a:gd name="connsiteY0" fmla="*/ 0 h 0"/>
              <a:gd name="connsiteX1" fmla="*/ 385233 w 3852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5233">
                <a:moveTo>
                  <a:pt x="0" y="0"/>
                </a:moveTo>
                <a:lnTo>
                  <a:pt x="385233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4" name="Freeform 73"/>
          <p:cNvSpPr/>
          <p:nvPr/>
        </p:nvSpPr>
        <p:spPr>
          <a:xfrm>
            <a:off x="3856567" y="3823783"/>
            <a:ext cx="220133" cy="0"/>
          </a:xfrm>
          <a:custGeom>
            <a:avLst/>
            <a:gdLst>
              <a:gd name="connsiteX0" fmla="*/ 220133 w 220133"/>
              <a:gd name="connsiteY0" fmla="*/ 0 h 0"/>
              <a:gd name="connsiteX1" fmla="*/ 0 w 22013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133">
                <a:moveTo>
                  <a:pt x="220133" y="0"/>
                </a:moveTo>
                <a:lnTo>
                  <a:pt x="0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3489325" y="3987825"/>
            <a:ext cx="98425" cy="3175"/>
          </a:xfrm>
          <a:custGeom>
            <a:avLst/>
            <a:gdLst>
              <a:gd name="connsiteX0" fmla="*/ 0 w 98425"/>
              <a:gd name="connsiteY0" fmla="*/ 3175 h 3175"/>
              <a:gd name="connsiteX1" fmla="*/ 98425 w 98425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425" h="3175">
                <a:moveTo>
                  <a:pt x="0" y="3175"/>
                </a:moveTo>
                <a:lnTo>
                  <a:pt x="98425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5095875" y="3987825"/>
            <a:ext cx="73025" cy="0"/>
          </a:xfrm>
          <a:custGeom>
            <a:avLst/>
            <a:gdLst>
              <a:gd name="connsiteX0" fmla="*/ 73025 w 73025"/>
              <a:gd name="connsiteY0" fmla="*/ 0 h 0"/>
              <a:gd name="connsiteX1" fmla="*/ 0 w 730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025">
                <a:moveTo>
                  <a:pt x="73025" y="0"/>
                </a:moveTo>
                <a:lnTo>
                  <a:pt x="0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4562475" y="5248300"/>
            <a:ext cx="53973" cy="0"/>
          </a:xfrm>
          <a:custGeom>
            <a:avLst/>
            <a:gdLst>
              <a:gd name="connsiteX0" fmla="*/ 73025 w 73025"/>
              <a:gd name="connsiteY0" fmla="*/ 0 h 0"/>
              <a:gd name="connsiteX1" fmla="*/ 0 w 73025"/>
              <a:gd name="connsiteY1" fmla="*/ 0 h 0"/>
              <a:gd name="connsiteX0" fmla="*/ 7391 w 7391"/>
              <a:gd name="connsiteY0" fmla="*/ 0 h 0"/>
              <a:gd name="connsiteX1" fmla="*/ 0 w 739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91">
                <a:moveTo>
                  <a:pt x="7391" y="0"/>
                </a:moveTo>
                <a:lnTo>
                  <a:pt x="0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8" name="Freeform 77"/>
          <p:cNvSpPr/>
          <p:nvPr/>
        </p:nvSpPr>
        <p:spPr>
          <a:xfrm flipH="1">
            <a:off x="3698874" y="5419749"/>
            <a:ext cx="114300" cy="130175"/>
          </a:xfrm>
          <a:custGeom>
            <a:avLst/>
            <a:gdLst>
              <a:gd name="connsiteX0" fmla="*/ 0 w 98425"/>
              <a:gd name="connsiteY0" fmla="*/ 3175 h 3175"/>
              <a:gd name="connsiteX1" fmla="*/ 98425 w 98425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425" h="3175">
                <a:moveTo>
                  <a:pt x="0" y="3175"/>
                </a:moveTo>
                <a:lnTo>
                  <a:pt x="98425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9" name="Freeform 78"/>
          <p:cNvSpPr/>
          <p:nvPr/>
        </p:nvSpPr>
        <p:spPr>
          <a:xfrm>
            <a:off x="3987800" y="6210325"/>
            <a:ext cx="250825" cy="0"/>
          </a:xfrm>
          <a:custGeom>
            <a:avLst/>
            <a:gdLst>
              <a:gd name="connsiteX0" fmla="*/ 250825 w 250825"/>
              <a:gd name="connsiteY0" fmla="*/ 0 h 0"/>
              <a:gd name="connsiteX1" fmla="*/ 0 w 2508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825">
                <a:moveTo>
                  <a:pt x="250825" y="0"/>
                </a:moveTo>
                <a:lnTo>
                  <a:pt x="0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0" name="Freeform 79"/>
          <p:cNvSpPr/>
          <p:nvPr/>
        </p:nvSpPr>
        <p:spPr>
          <a:xfrm>
            <a:off x="4492625" y="6038875"/>
            <a:ext cx="38100" cy="0"/>
          </a:xfrm>
          <a:custGeom>
            <a:avLst/>
            <a:gdLst>
              <a:gd name="connsiteX0" fmla="*/ 73025 w 73025"/>
              <a:gd name="connsiteY0" fmla="*/ 0 h 0"/>
              <a:gd name="connsiteX1" fmla="*/ 0 w 73025"/>
              <a:gd name="connsiteY1" fmla="*/ 0 h 0"/>
              <a:gd name="connsiteX0" fmla="*/ 7391 w 7391"/>
              <a:gd name="connsiteY0" fmla="*/ 0 h 0"/>
              <a:gd name="connsiteX1" fmla="*/ 0 w 7391"/>
              <a:gd name="connsiteY1" fmla="*/ 0 h 0"/>
              <a:gd name="connsiteX0" fmla="*/ 7059 w 7059"/>
              <a:gd name="connsiteY0" fmla="*/ 0 h 0"/>
              <a:gd name="connsiteX1" fmla="*/ 0 w 70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59">
                <a:moveTo>
                  <a:pt x="7059" y="0"/>
                </a:moveTo>
                <a:lnTo>
                  <a:pt x="0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4965700" y="6038875"/>
            <a:ext cx="38100" cy="0"/>
          </a:xfrm>
          <a:custGeom>
            <a:avLst/>
            <a:gdLst>
              <a:gd name="connsiteX0" fmla="*/ 73025 w 73025"/>
              <a:gd name="connsiteY0" fmla="*/ 0 h 0"/>
              <a:gd name="connsiteX1" fmla="*/ 0 w 73025"/>
              <a:gd name="connsiteY1" fmla="*/ 0 h 0"/>
              <a:gd name="connsiteX0" fmla="*/ 7391 w 7391"/>
              <a:gd name="connsiteY0" fmla="*/ 0 h 0"/>
              <a:gd name="connsiteX1" fmla="*/ 0 w 7391"/>
              <a:gd name="connsiteY1" fmla="*/ 0 h 0"/>
              <a:gd name="connsiteX0" fmla="*/ 7059 w 7059"/>
              <a:gd name="connsiteY0" fmla="*/ 0 h 0"/>
              <a:gd name="connsiteX1" fmla="*/ 0 w 70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59">
                <a:moveTo>
                  <a:pt x="7059" y="0"/>
                </a:moveTo>
                <a:lnTo>
                  <a:pt x="0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5299075" y="5073675"/>
            <a:ext cx="34925" cy="1533525"/>
          </a:xfrm>
          <a:custGeom>
            <a:avLst/>
            <a:gdLst>
              <a:gd name="connsiteX0" fmla="*/ 0 w 34925"/>
              <a:gd name="connsiteY0" fmla="*/ 0 h 1533525"/>
              <a:gd name="connsiteX1" fmla="*/ 34925 w 34925"/>
              <a:gd name="connsiteY1" fmla="*/ 0 h 1533525"/>
              <a:gd name="connsiteX2" fmla="*/ 34925 w 34925"/>
              <a:gd name="connsiteY2" fmla="*/ 1533525 h 1533525"/>
              <a:gd name="connsiteX3" fmla="*/ 0 w 34925"/>
              <a:gd name="connsiteY3" fmla="*/ 1530350 h 1533525"/>
              <a:gd name="connsiteX0" fmla="*/ 0 w 34925"/>
              <a:gd name="connsiteY0" fmla="*/ 0 h 1536700"/>
              <a:gd name="connsiteX1" fmla="*/ 34925 w 34925"/>
              <a:gd name="connsiteY1" fmla="*/ 0 h 1536700"/>
              <a:gd name="connsiteX2" fmla="*/ 34925 w 34925"/>
              <a:gd name="connsiteY2" fmla="*/ 1533525 h 1536700"/>
              <a:gd name="connsiteX3" fmla="*/ 0 w 34925"/>
              <a:gd name="connsiteY3" fmla="*/ 1536700 h 1536700"/>
              <a:gd name="connsiteX0" fmla="*/ 593725 w 628650"/>
              <a:gd name="connsiteY0" fmla="*/ 0 h 1543050"/>
              <a:gd name="connsiteX1" fmla="*/ 628650 w 628650"/>
              <a:gd name="connsiteY1" fmla="*/ 0 h 1543050"/>
              <a:gd name="connsiteX2" fmla="*/ 628650 w 628650"/>
              <a:gd name="connsiteY2" fmla="*/ 1533525 h 1543050"/>
              <a:gd name="connsiteX3" fmla="*/ 0 w 628650"/>
              <a:gd name="connsiteY3" fmla="*/ 1543050 h 1543050"/>
              <a:gd name="connsiteX0" fmla="*/ 0 w 34925"/>
              <a:gd name="connsiteY0" fmla="*/ 0 h 1533525"/>
              <a:gd name="connsiteX1" fmla="*/ 34925 w 34925"/>
              <a:gd name="connsiteY1" fmla="*/ 0 h 1533525"/>
              <a:gd name="connsiteX2" fmla="*/ 34925 w 34925"/>
              <a:gd name="connsiteY2" fmla="*/ 1533525 h 1533525"/>
              <a:gd name="connsiteX3" fmla="*/ 3175 w 34925"/>
              <a:gd name="connsiteY3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" h="1533525">
                <a:moveTo>
                  <a:pt x="0" y="0"/>
                </a:moveTo>
                <a:lnTo>
                  <a:pt x="34925" y="0"/>
                </a:lnTo>
                <a:lnTo>
                  <a:pt x="34925" y="1533525"/>
                </a:lnTo>
                <a:lnTo>
                  <a:pt x="3175" y="1533525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5292725" y="504851"/>
            <a:ext cx="45719" cy="4324350"/>
          </a:xfrm>
          <a:custGeom>
            <a:avLst/>
            <a:gdLst>
              <a:gd name="connsiteX0" fmla="*/ 0 w 34925"/>
              <a:gd name="connsiteY0" fmla="*/ 0 h 1533525"/>
              <a:gd name="connsiteX1" fmla="*/ 34925 w 34925"/>
              <a:gd name="connsiteY1" fmla="*/ 0 h 1533525"/>
              <a:gd name="connsiteX2" fmla="*/ 34925 w 34925"/>
              <a:gd name="connsiteY2" fmla="*/ 1533525 h 1533525"/>
              <a:gd name="connsiteX3" fmla="*/ 0 w 34925"/>
              <a:gd name="connsiteY3" fmla="*/ 1530350 h 1533525"/>
              <a:gd name="connsiteX0" fmla="*/ 0 w 34925"/>
              <a:gd name="connsiteY0" fmla="*/ 0 h 1536700"/>
              <a:gd name="connsiteX1" fmla="*/ 34925 w 34925"/>
              <a:gd name="connsiteY1" fmla="*/ 0 h 1536700"/>
              <a:gd name="connsiteX2" fmla="*/ 34925 w 34925"/>
              <a:gd name="connsiteY2" fmla="*/ 1533525 h 1536700"/>
              <a:gd name="connsiteX3" fmla="*/ 0 w 34925"/>
              <a:gd name="connsiteY3" fmla="*/ 1536700 h 1536700"/>
              <a:gd name="connsiteX0" fmla="*/ 593725 w 628650"/>
              <a:gd name="connsiteY0" fmla="*/ 0 h 1543050"/>
              <a:gd name="connsiteX1" fmla="*/ 628650 w 628650"/>
              <a:gd name="connsiteY1" fmla="*/ 0 h 1543050"/>
              <a:gd name="connsiteX2" fmla="*/ 628650 w 628650"/>
              <a:gd name="connsiteY2" fmla="*/ 1533525 h 1543050"/>
              <a:gd name="connsiteX3" fmla="*/ 0 w 628650"/>
              <a:gd name="connsiteY3" fmla="*/ 1543050 h 1543050"/>
              <a:gd name="connsiteX0" fmla="*/ 0 w 34925"/>
              <a:gd name="connsiteY0" fmla="*/ 0 h 1533525"/>
              <a:gd name="connsiteX1" fmla="*/ 34925 w 34925"/>
              <a:gd name="connsiteY1" fmla="*/ 0 h 1533525"/>
              <a:gd name="connsiteX2" fmla="*/ 34925 w 34925"/>
              <a:gd name="connsiteY2" fmla="*/ 1533525 h 1533525"/>
              <a:gd name="connsiteX3" fmla="*/ 3175 w 34925"/>
              <a:gd name="connsiteY3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" h="1533525">
                <a:moveTo>
                  <a:pt x="0" y="0"/>
                </a:moveTo>
                <a:lnTo>
                  <a:pt x="34925" y="0"/>
                </a:lnTo>
                <a:lnTo>
                  <a:pt x="34925" y="1533525"/>
                </a:lnTo>
                <a:lnTo>
                  <a:pt x="3175" y="1533525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5334000" y="2663850"/>
            <a:ext cx="34925" cy="0"/>
          </a:xfrm>
          <a:custGeom>
            <a:avLst/>
            <a:gdLst>
              <a:gd name="connsiteX0" fmla="*/ 0 w 34925"/>
              <a:gd name="connsiteY0" fmla="*/ 0 h 0"/>
              <a:gd name="connsiteX1" fmla="*/ 34925 w 34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25">
                <a:moveTo>
                  <a:pt x="0" y="0"/>
                </a:moveTo>
                <a:lnTo>
                  <a:pt x="34925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5334000" y="5835675"/>
            <a:ext cx="41275" cy="0"/>
          </a:xfrm>
          <a:custGeom>
            <a:avLst/>
            <a:gdLst>
              <a:gd name="connsiteX0" fmla="*/ 0 w 41275"/>
              <a:gd name="connsiteY0" fmla="*/ 0 h 0"/>
              <a:gd name="connsiteX1" fmla="*/ 41275 w 412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275">
                <a:moveTo>
                  <a:pt x="0" y="0"/>
                </a:moveTo>
                <a:lnTo>
                  <a:pt x="41275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230431" y="413243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87" name="Rectangle 86"/>
          <p:cNvSpPr/>
          <p:nvPr/>
        </p:nvSpPr>
        <p:spPr>
          <a:xfrm>
            <a:off x="4020089" y="413243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88" name="Rectangle 87"/>
          <p:cNvSpPr/>
          <p:nvPr/>
        </p:nvSpPr>
        <p:spPr>
          <a:xfrm>
            <a:off x="4569364" y="1445118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89" name="Rectangle 88"/>
          <p:cNvSpPr/>
          <p:nvPr/>
        </p:nvSpPr>
        <p:spPr>
          <a:xfrm>
            <a:off x="3731164" y="1445118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0" name="Rectangle 89"/>
          <p:cNvSpPr/>
          <p:nvPr/>
        </p:nvSpPr>
        <p:spPr>
          <a:xfrm>
            <a:off x="3976431" y="1356218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1" name="Rectangle 90"/>
          <p:cNvSpPr/>
          <p:nvPr/>
        </p:nvSpPr>
        <p:spPr>
          <a:xfrm>
            <a:off x="4306631" y="1356218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2" name="Rectangle 91"/>
          <p:cNvSpPr/>
          <p:nvPr/>
        </p:nvSpPr>
        <p:spPr>
          <a:xfrm>
            <a:off x="3316691" y="2236973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3" name="Rectangle 92"/>
          <p:cNvSpPr/>
          <p:nvPr/>
        </p:nvSpPr>
        <p:spPr>
          <a:xfrm>
            <a:off x="3442043" y="3549862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4" name="Rectangle 93"/>
          <p:cNvSpPr/>
          <p:nvPr/>
        </p:nvSpPr>
        <p:spPr>
          <a:xfrm>
            <a:off x="5020955" y="1999296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5" name="Rectangle 94"/>
          <p:cNvSpPr/>
          <p:nvPr/>
        </p:nvSpPr>
        <p:spPr>
          <a:xfrm>
            <a:off x="4928591" y="3233011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6" name="Rectangle 95"/>
          <p:cNvSpPr/>
          <p:nvPr/>
        </p:nvSpPr>
        <p:spPr>
          <a:xfrm>
            <a:off x="4595423" y="4773505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7" name="Rectangle 96"/>
          <p:cNvSpPr/>
          <p:nvPr/>
        </p:nvSpPr>
        <p:spPr>
          <a:xfrm>
            <a:off x="4252360" y="4852673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8" name="Rectangle 97"/>
          <p:cNvSpPr/>
          <p:nvPr/>
        </p:nvSpPr>
        <p:spPr>
          <a:xfrm>
            <a:off x="3905999" y="4879061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99" name="Rectangle 98"/>
          <p:cNvSpPr/>
          <p:nvPr/>
        </p:nvSpPr>
        <p:spPr>
          <a:xfrm>
            <a:off x="3712539" y="4770379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100" name="Rectangle 99"/>
          <p:cNvSpPr/>
          <p:nvPr/>
        </p:nvSpPr>
        <p:spPr>
          <a:xfrm>
            <a:off x="4039112" y="4862741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101" name="Rectangle 100"/>
          <p:cNvSpPr/>
          <p:nvPr/>
        </p:nvSpPr>
        <p:spPr>
          <a:xfrm>
            <a:off x="4395373" y="4882533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102" name="Rectangle 101"/>
          <p:cNvSpPr/>
          <p:nvPr/>
        </p:nvSpPr>
        <p:spPr>
          <a:xfrm>
            <a:off x="4782326" y="5487579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103" name="Rectangle 102"/>
          <p:cNvSpPr/>
          <p:nvPr/>
        </p:nvSpPr>
        <p:spPr>
          <a:xfrm>
            <a:off x="4125101" y="5493929"/>
            <a:ext cx="29442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104" name="Rectangle 103"/>
          <p:cNvSpPr/>
          <p:nvPr/>
        </p:nvSpPr>
        <p:spPr>
          <a:xfrm>
            <a:off x="5001798" y="5485783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105" name="Rectangle 104"/>
          <p:cNvSpPr/>
          <p:nvPr/>
        </p:nvSpPr>
        <p:spPr>
          <a:xfrm>
            <a:off x="3931823" y="5473083"/>
            <a:ext cx="34998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1" dirty="0" smtClean="0"/>
              <a:t>CO </a:t>
            </a:r>
            <a:r>
              <a:rPr lang="en-US" sz="600" b="1" baseline="-25000" dirty="0" smtClean="0"/>
              <a:t>2</a:t>
            </a:r>
            <a:endParaRPr lang="en-US" sz="600" b="1" baseline="-25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4086413" y="1182021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Lungs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807284" y="2073139"/>
            <a:ext cx="9801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Pulmonary capillaries</a:t>
            </a:r>
          </a:p>
        </p:txBody>
      </p:sp>
      <p:cxnSp>
        <p:nvCxnSpPr>
          <p:cNvPr id="108" name="Straight Connector 107"/>
          <p:cNvCxnSpPr/>
          <p:nvPr/>
        </p:nvCxnSpPr>
        <p:spPr bwMode="auto">
          <a:xfrm>
            <a:off x="4288367" y="2054250"/>
            <a:ext cx="0" cy="931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9" name="TextBox 108"/>
          <p:cNvSpPr txBox="1"/>
          <p:nvPr/>
        </p:nvSpPr>
        <p:spPr>
          <a:xfrm>
            <a:off x="3853719" y="2200140"/>
            <a:ext cx="8004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Pulmonary veins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886091" y="2327139"/>
            <a:ext cx="88174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Pulmonary arteries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297345" y="2564205"/>
            <a:ext cx="582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/>
              <a:t>External</a:t>
            </a:r>
          </a:p>
          <a:p>
            <a:pPr algn="l"/>
            <a:r>
              <a:rPr lang="en-US" sz="600" b="1" dirty="0"/>
              <a:t>respiration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557446" y="3724138"/>
            <a:ext cx="3813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/>
              <a:t>Heart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510885" y="3889239"/>
            <a:ext cx="74070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/>
              <a:t>Systemic veins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61785" y="3889237"/>
            <a:ext cx="8220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/>
              <a:t>Systemic arteries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845318" y="3995070"/>
            <a:ext cx="9203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/>
              <a:t>Systemic capillaries</a:t>
            </a:r>
          </a:p>
        </p:txBody>
      </p:sp>
      <p:cxnSp>
        <p:nvCxnSpPr>
          <p:cNvPr id="116" name="Straight Connector 115"/>
          <p:cNvCxnSpPr/>
          <p:nvPr/>
        </p:nvCxnSpPr>
        <p:spPr bwMode="auto">
          <a:xfrm>
            <a:off x="4289425" y="4130700"/>
            <a:ext cx="0" cy="666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7" name="TextBox 116"/>
          <p:cNvSpPr txBox="1"/>
          <p:nvPr/>
        </p:nvSpPr>
        <p:spPr>
          <a:xfrm>
            <a:off x="4539588" y="5146539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/>
              <a:t>Cells in tissues</a:t>
            </a:r>
          </a:p>
          <a:p>
            <a:pPr algn="l"/>
            <a:r>
              <a:rPr lang="en-US" sz="600" b="1" dirty="0"/>
              <a:t>throughout body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451621" y="5277773"/>
            <a:ext cx="5180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/>
              <a:t>Capillary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734196" y="6111740"/>
            <a:ext cx="3257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/>
              <a:t>Cell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297357" y="5739206"/>
            <a:ext cx="582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/>
              <a:t>Internal</a:t>
            </a:r>
          </a:p>
          <a:p>
            <a:pPr algn="l"/>
            <a:r>
              <a:rPr lang="en-US" sz="600" b="1" dirty="0"/>
              <a:t>respiration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442220" y="5946640"/>
            <a:ext cx="627420" cy="17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540" b="1" dirty="0"/>
              <a:t>Mitochondria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417758" y="6357272"/>
            <a:ext cx="851515" cy="183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590" b="1" dirty="0"/>
              <a:t>Oxygenated </a:t>
            </a:r>
            <a:r>
              <a:rPr lang="en-US" sz="590" b="1" dirty="0" smtClean="0"/>
              <a:t>blood</a:t>
            </a:r>
            <a:endParaRPr lang="en-US" sz="59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3413526" y="6475807"/>
            <a:ext cx="9413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 smtClean="0"/>
              <a:t>Deoxygenated </a:t>
            </a:r>
            <a:r>
              <a:rPr lang="en-US" sz="600" b="1" dirty="0"/>
              <a:t>blood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357556" y="6154073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 smtClean="0"/>
              <a:t>ATP</a:t>
            </a:r>
            <a:endParaRPr lang="en-US" sz="6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4996790" y="6247207"/>
            <a:ext cx="3385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1" dirty="0" smtClean="0"/>
              <a:t>ATP</a:t>
            </a:r>
            <a:endParaRPr lang="en-US" sz="600" b="1" dirty="0"/>
          </a:p>
        </p:txBody>
      </p:sp>
      <p:sp>
        <p:nvSpPr>
          <p:cNvPr id="126" name="Freeform 125"/>
          <p:cNvSpPr/>
          <p:nvPr/>
        </p:nvSpPr>
        <p:spPr>
          <a:xfrm>
            <a:off x="4122208" y="1279549"/>
            <a:ext cx="52917" cy="45719"/>
          </a:xfrm>
          <a:custGeom>
            <a:avLst/>
            <a:gdLst>
              <a:gd name="connsiteX0" fmla="*/ 0 w 275167"/>
              <a:gd name="connsiteY0" fmla="*/ 0 h 0"/>
              <a:gd name="connsiteX1" fmla="*/ 275167 w 27516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67">
                <a:moveTo>
                  <a:pt x="0" y="0"/>
                </a:moveTo>
                <a:lnTo>
                  <a:pt x="275167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7" name="Freeform 126"/>
          <p:cNvSpPr/>
          <p:nvPr/>
        </p:nvSpPr>
        <p:spPr>
          <a:xfrm>
            <a:off x="4411133" y="1279549"/>
            <a:ext cx="52917" cy="45719"/>
          </a:xfrm>
          <a:custGeom>
            <a:avLst/>
            <a:gdLst>
              <a:gd name="connsiteX0" fmla="*/ 0 w 275167"/>
              <a:gd name="connsiteY0" fmla="*/ 0 h 0"/>
              <a:gd name="connsiteX1" fmla="*/ 275167 w 27516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167">
                <a:moveTo>
                  <a:pt x="0" y="0"/>
                </a:moveTo>
                <a:lnTo>
                  <a:pt x="275167" y="0"/>
                </a:lnTo>
              </a:path>
            </a:pathLst>
          </a:custGeom>
          <a:ln w="952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06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16.11a  Respiratory muscles.</a:t>
            </a:r>
          </a:p>
        </p:txBody>
      </p:sp>
      <p:pic>
        <p:nvPicPr>
          <p:cNvPr id="21" name="Picture 20" descr="figure_16_11a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4"/>
          <a:stretch/>
        </p:blipFill>
        <p:spPr>
          <a:xfrm>
            <a:off x="271272" y="934090"/>
            <a:ext cx="8601456" cy="4842933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7508875" y="1802747"/>
            <a:ext cx="142891" cy="2785767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654216" y="3176463"/>
            <a:ext cx="13735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Freeform 23"/>
          <p:cNvSpPr/>
          <p:nvPr/>
        </p:nvSpPr>
        <p:spPr>
          <a:xfrm flipH="1">
            <a:off x="1539336" y="2115190"/>
            <a:ext cx="140237" cy="2041525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H="1">
            <a:off x="1397000" y="3115315"/>
            <a:ext cx="1428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Freeform 25"/>
          <p:cNvSpPr/>
          <p:nvPr/>
        </p:nvSpPr>
        <p:spPr>
          <a:xfrm>
            <a:off x="2520950" y="2235840"/>
            <a:ext cx="927100" cy="809625"/>
          </a:xfrm>
          <a:custGeom>
            <a:avLst/>
            <a:gdLst>
              <a:gd name="connsiteX0" fmla="*/ 815975 w 927100"/>
              <a:gd name="connsiteY0" fmla="*/ 298450 h 809625"/>
              <a:gd name="connsiteX1" fmla="*/ 0 w 927100"/>
              <a:gd name="connsiteY1" fmla="*/ 0 h 809625"/>
              <a:gd name="connsiteX2" fmla="*/ 927100 w 927100"/>
              <a:gd name="connsiteY2" fmla="*/ 80962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809625">
                <a:moveTo>
                  <a:pt x="815975" y="298450"/>
                </a:moveTo>
                <a:lnTo>
                  <a:pt x="0" y="0"/>
                </a:lnTo>
                <a:lnTo>
                  <a:pt x="927100" y="8096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105275" y="1946915"/>
            <a:ext cx="2397125" cy="711200"/>
          </a:xfrm>
          <a:custGeom>
            <a:avLst/>
            <a:gdLst>
              <a:gd name="connsiteX0" fmla="*/ 968375 w 2397125"/>
              <a:gd name="connsiteY0" fmla="*/ 314325 h 711200"/>
              <a:gd name="connsiteX1" fmla="*/ 2397125 w 2397125"/>
              <a:gd name="connsiteY1" fmla="*/ 0 h 711200"/>
              <a:gd name="connsiteX2" fmla="*/ 0 w 2397125"/>
              <a:gd name="connsiteY2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125" h="711200">
                <a:moveTo>
                  <a:pt x="968375" y="314325"/>
                </a:moveTo>
                <a:lnTo>
                  <a:pt x="2397125" y="0"/>
                </a:lnTo>
                <a:lnTo>
                  <a:pt x="0" y="7112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046133" y="4236090"/>
            <a:ext cx="1435100" cy="321733"/>
          </a:xfrm>
          <a:custGeom>
            <a:avLst/>
            <a:gdLst>
              <a:gd name="connsiteX0" fmla="*/ 0 w 1435100"/>
              <a:gd name="connsiteY0" fmla="*/ 152400 h 321733"/>
              <a:gd name="connsiteX1" fmla="*/ 1435100 w 1435100"/>
              <a:gd name="connsiteY1" fmla="*/ 0 h 321733"/>
              <a:gd name="connsiteX2" fmla="*/ 461434 w 1435100"/>
              <a:gd name="connsiteY2" fmla="*/ 321733 h 32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100" h="321733">
                <a:moveTo>
                  <a:pt x="0" y="152400"/>
                </a:moveTo>
                <a:lnTo>
                  <a:pt x="1435100" y="0"/>
                </a:lnTo>
                <a:lnTo>
                  <a:pt x="461434" y="321733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2743200" y="3702690"/>
            <a:ext cx="1693333" cy="330200"/>
          </a:xfrm>
          <a:custGeom>
            <a:avLst/>
            <a:gdLst>
              <a:gd name="connsiteX0" fmla="*/ 0 w 1693333"/>
              <a:gd name="connsiteY0" fmla="*/ 330200 h 330200"/>
              <a:gd name="connsiteX1" fmla="*/ 1693333 w 1693333"/>
              <a:gd name="connsiteY1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3333" h="330200">
                <a:moveTo>
                  <a:pt x="0" y="330200"/>
                </a:moveTo>
                <a:lnTo>
                  <a:pt x="1693333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73856" y="2061458"/>
            <a:ext cx="1206744" cy="819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76" b="1" dirty="0"/>
              <a:t>External</a:t>
            </a:r>
          </a:p>
          <a:p>
            <a:pPr algn="l"/>
            <a:r>
              <a:rPr lang="en-US" sz="1576" b="1" dirty="0"/>
              <a:t>intercostal</a:t>
            </a:r>
          </a:p>
          <a:p>
            <a:pPr algn="l"/>
            <a:r>
              <a:rPr lang="en-US" sz="1576" b="1" dirty="0"/>
              <a:t>muscles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6782" y="2901611"/>
            <a:ext cx="1249060" cy="57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76" b="1" dirty="0"/>
              <a:t>Inspiratory</a:t>
            </a:r>
          </a:p>
          <a:p>
            <a:pPr algn="l"/>
            <a:r>
              <a:rPr lang="en-US" sz="1576" b="1" dirty="0"/>
              <a:t>muscles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75167" y="3829689"/>
            <a:ext cx="1240297" cy="334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76" b="1" dirty="0"/>
              <a:t>Diaphragm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50011" y="1758612"/>
            <a:ext cx="1206744" cy="819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76" b="1" dirty="0"/>
              <a:t>Internal</a:t>
            </a:r>
          </a:p>
          <a:p>
            <a:pPr algn="l"/>
            <a:r>
              <a:rPr lang="en-US" sz="1576" b="1" dirty="0"/>
              <a:t>intercostal</a:t>
            </a:r>
          </a:p>
          <a:p>
            <a:pPr algn="l"/>
            <a:r>
              <a:rPr lang="en-US" sz="1576" b="1" dirty="0"/>
              <a:t>muscles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50011" y="4054382"/>
            <a:ext cx="1228850" cy="57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76" b="1" dirty="0"/>
              <a:t>Abdominal</a:t>
            </a:r>
          </a:p>
          <a:p>
            <a:pPr algn="l"/>
            <a:r>
              <a:rPr lang="en-US" sz="1576" b="1" dirty="0"/>
              <a:t>muscles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29779" y="2989535"/>
            <a:ext cx="1228850" cy="577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76" b="1" dirty="0"/>
              <a:t>Expiratory</a:t>
            </a:r>
          </a:p>
          <a:p>
            <a:pPr algn="l"/>
            <a:r>
              <a:rPr lang="en-US" sz="1576" b="1" dirty="0"/>
              <a:t>muscles</a:t>
            </a:r>
          </a:p>
        </p:txBody>
      </p:sp>
    </p:spTree>
    <p:extLst>
      <p:ext uri="{BB962C8B-B14F-4D97-AF65-F5344CB8AC3E}">
        <p14:creationId xmlns:p14="http://schemas.microsoft.com/office/powerpoint/2010/main" val="18573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8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16.11b  Respiratory muscles.</a:t>
            </a:r>
          </a:p>
        </p:txBody>
      </p:sp>
      <p:pic>
        <p:nvPicPr>
          <p:cNvPr id="21" name="Picture 20" descr="figure_16_11b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417663" y="354528"/>
            <a:ext cx="8308674" cy="622770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 bwMode="auto">
          <a:xfrm>
            <a:off x="6646333" y="1381346"/>
            <a:ext cx="47836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Freeform 22"/>
          <p:cNvSpPr/>
          <p:nvPr/>
        </p:nvSpPr>
        <p:spPr>
          <a:xfrm>
            <a:off x="6252633" y="2075613"/>
            <a:ext cx="876300" cy="973667"/>
          </a:xfrm>
          <a:custGeom>
            <a:avLst/>
            <a:gdLst>
              <a:gd name="connsiteX0" fmla="*/ 59267 w 876300"/>
              <a:gd name="connsiteY0" fmla="*/ 8467 h 973667"/>
              <a:gd name="connsiteX1" fmla="*/ 876300 w 876300"/>
              <a:gd name="connsiteY1" fmla="*/ 0 h 973667"/>
              <a:gd name="connsiteX2" fmla="*/ 0 w 876300"/>
              <a:gd name="connsiteY2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973667">
                <a:moveTo>
                  <a:pt x="59267" y="8467"/>
                </a:moveTo>
                <a:lnTo>
                  <a:pt x="876300" y="0"/>
                </a:lnTo>
                <a:lnTo>
                  <a:pt x="0" y="973667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317625" y="1798330"/>
            <a:ext cx="555625" cy="3175"/>
          </a:xfrm>
          <a:custGeom>
            <a:avLst/>
            <a:gdLst>
              <a:gd name="connsiteX0" fmla="*/ 0 w 555625"/>
              <a:gd name="connsiteY0" fmla="*/ 3175 h 3175"/>
              <a:gd name="connsiteX1" fmla="*/ 555625 w 555625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5625" h="3175">
                <a:moveTo>
                  <a:pt x="0" y="3175"/>
                </a:moveTo>
                <a:lnTo>
                  <a:pt x="555625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14834" y="420379"/>
            <a:ext cx="1347618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 Black"/>
                <a:cs typeface="Arial Black"/>
              </a:rPr>
              <a:t>Inspiration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93113" y="420379"/>
            <a:ext cx="1292749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 Black"/>
                <a:cs typeface="Arial Black"/>
              </a:rPr>
              <a:t>Expiration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2008" y="1592686"/>
            <a:ext cx="1293232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External</a:t>
            </a:r>
          </a:p>
          <a:p>
            <a:pPr algn="l"/>
            <a:r>
              <a:rPr lang="en-US" sz="1500" b="1" dirty="0"/>
              <a:t>intercostals</a:t>
            </a:r>
          </a:p>
          <a:p>
            <a:pPr algn="l"/>
            <a:r>
              <a:rPr lang="en-US" sz="1500" b="1" dirty="0"/>
              <a:t>contract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93470" y="1192147"/>
            <a:ext cx="1293232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External</a:t>
            </a:r>
          </a:p>
          <a:p>
            <a:pPr algn="l"/>
            <a:r>
              <a:rPr lang="en-US" sz="1500" b="1" dirty="0"/>
              <a:t>intercostals</a:t>
            </a:r>
          </a:p>
          <a:p>
            <a:pPr algn="l"/>
            <a:r>
              <a:rPr lang="en-US" sz="1500" b="1" dirty="0"/>
              <a:t>relax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81315" y="3419533"/>
            <a:ext cx="216004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Diaphragm contracts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24697" y="3448841"/>
            <a:ext cx="1216183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Diaphragm</a:t>
            </a:r>
          </a:p>
          <a:p>
            <a:pPr algn="l"/>
            <a:r>
              <a:rPr lang="en-US" sz="1500" b="1" dirty="0"/>
              <a:t>relaxes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32886" y="4709070"/>
            <a:ext cx="1567384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Chest wall and</a:t>
            </a:r>
          </a:p>
          <a:p>
            <a:pPr algn="ctr"/>
            <a:r>
              <a:rPr lang="en-US" sz="1500" b="1" dirty="0"/>
              <a:t>lungs expand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6861" y="4640186"/>
            <a:ext cx="1348197" cy="736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 b="1" dirty="0"/>
              <a:t>Chest cavity</a:t>
            </a:r>
          </a:p>
          <a:p>
            <a:pPr algn="ctr">
              <a:lnSpc>
                <a:spcPct val="90000"/>
              </a:lnSpc>
            </a:pPr>
            <a:r>
              <a:rPr lang="en-US" sz="1500" b="1" dirty="0"/>
              <a:t>and lungs</a:t>
            </a:r>
          </a:p>
          <a:p>
            <a:pPr algn="ctr">
              <a:lnSpc>
                <a:spcPct val="90000"/>
              </a:lnSpc>
            </a:pPr>
            <a:r>
              <a:rPr lang="en-US" sz="1500" b="1" dirty="0"/>
              <a:t>contract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20033" y="5715300"/>
            <a:ext cx="2949715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Expansion of ribs moves</a:t>
            </a:r>
          </a:p>
          <a:p>
            <a:pPr algn="l"/>
            <a:r>
              <a:rPr lang="en-US" sz="1500" b="1" dirty="0"/>
              <a:t>sternum upward and outward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80648" y="5715301"/>
            <a:ext cx="2664956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Ribs and sternum depress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93471" y="1905301"/>
            <a:ext cx="1743273" cy="1514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b="1" dirty="0"/>
              <a:t>Internal</a:t>
            </a:r>
          </a:p>
          <a:p>
            <a:pPr algn="l"/>
            <a:r>
              <a:rPr lang="en-US" sz="1500" b="1" dirty="0"/>
              <a:t>intercostals</a:t>
            </a:r>
          </a:p>
          <a:p>
            <a:pPr algn="l"/>
            <a:r>
              <a:rPr lang="en-US" sz="1500" b="1" dirty="0"/>
              <a:t>and abdominals</a:t>
            </a:r>
          </a:p>
          <a:p>
            <a:pPr algn="l"/>
            <a:r>
              <a:rPr lang="en-US" sz="1500" b="1" dirty="0"/>
              <a:t>contract for </a:t>
            </a:r>
          </a:p>
          <a:p>
            <a:pPr algn="l"/>
            <a:r>
              <a:rPr lang="en-US" sz="1500" b="1" dirty="0"/>
              <a:t>active expiration</a:t>
            </a:r>
          </a:p>
          <a:p>
            <a:pPr algn="l"/>
            <a:r>
              <a:rPr lang="en-US" sz="1500" b="1" dirty="0"/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17583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Mechanics of Breathing</a:t>
            </a:r>
            <a:endParaRPr lang="en-US"/>
          </a:p>
        </p:txBody>
      </p:sp>
      <p:sp>
        <p:nvSpPr>
          <p:cNvPr id="9011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</a:p>
          <a:p>
            <a:pPr lvl="1"/>
            <a:r>
              <a:rPr lang="en-US" dirty="0" smtClean="0"/>
              <a:t>Neural stimulation of inspiratory muscles</a:t>
            </a:r>
          </a:p>
          <a:p>
            <a:pPr lvl="1"/>
            <a:r>
              <a:rPr lang="en-US" dirty="0" smtClean="0"/>
              <a:t>Diaphragm contraction causes it to flatten and move downward</a:t>
            </a:r>
          </a:p>
          <a:p>
            <a:pPr lvl="1"/>
            <a:r>
              <a:rPr lang="en-US" dirty="0" smtClean="0"/>
              <a:t>Contraction of external intercostals makes ribs pivot upward and outward, expanding the chest wall</a:t>
            </a:r>
          </a:p>
          <a:p>
            <a:pPr lvl="1"/>
            <a:r>
              <a:rPr lang="en-US" dirty="0" smtClean="0"/>
              <a:t>Collectively, thoracic cavity volume increases</a:t>
            </a:r>
          </a:p>
          <a:p>
            <a:pPr lvl="1"/>
            <a:r>
              <a:rPr lang="en-US" dirty="0" smtClean="0"/>
              <a:t>Outward pull on pleura decreases </a:t>
            </a:r>
            <a:r>
              <a:rPr lang="en-US" dirty="0" err="1" smtClean="0"/>
              <a:t>intrapleural</a:t>
            </a:r>
            <a:r>
              <a:rPr lang="en-US" dirty="0" smtClean="0"/>
              <a:t> pressure, which results in an increase in </a:t>
            </a:r>
            <a:r>
              <a:rPr lang="en-US" dirty="0" err="1" smtClean="0"/>
              <a:t>transpulmonary</a:t>
            </a:r>
            <a:r>
              <a:rPr lang="en-US" dirty="0" smtClean="0"/>
              <a:t> pressure</a:t>
            </a:r>
          </a:p>
          <a:p>
            <a:pPr lvl="1"/>
            <a:r>
              <a:rPr lang="en-US" dirty="0" smtClean="0"/>
              <a:t>Alveoli expand, decreasing alveolar pressure</a:t>
            </a:r>
          </a:p>
          <a:p>
            <a:pPr lvl="1"/>
            <a:r>
              <a:rPr lang="en-US" dirty="0" smtClean="0"/>
              <a:t>Air flows into alveoli by bulk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48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6_12_unlabeled_Slide1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"/>
          <a:stretch/>
        </p:blipFill>
        <p:spPr>
          <a:xfrm>
            <a:off x="3340100" y="285425"/>
            <a:ext cx="2456688" cy="645085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3769170" y="2432796"/>
            <a:ext cx="111036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Intrapleural space</a:t>
            </a:r>
          </a:p>
        </p:txBody>
      </p:sp>
      <p:sp>
        <p:nvSpPr>
          <p:cNvPr id="36" name="Rectangle 115"/>
          <p:cNvSpPr>
            <a:spLocks noChangeArrowheads="1"/>
          </p:cNvSpPr>
          <p:nvPr/>
        </p:nvSpPr>
        <p:spPr bwMode="auto">
          <a:xfrm>
            <a:off x="3565230" y="2689971"/>
            <a:ext cx="150554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Pull</a:t>
            </a:r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 </a:t>
            </a:r>
            <a:r>
              <a:rPr lang="en-US" sz="810" b="1" dirty="0"/>
              <a:t>on intrapleural ﬂuid</a:t>
            </a:r>
          </a:p>
        </p:txBody>
      </p:sp>
      <p:sp>
        <p:nvSpPr>
          <p:cNvPr id="37" name="Rectangle 116"/>
          <p:cNvSpPr>
            <a:spLocks noChangeArrowheads="1"/>
          </p:cNvSpPr>
          <p:nvPr/>
        </p:nvSpPr>
        <p:spPr bwMode="auto">
          <a:xfrm>
            <a:off x="4175929" y="3077321"/>
            <a:ext cx="33494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ip</a:t>
            </a:r>
            <a:endParaRPr lang="en-US" sz="810" b="1" dirty="0"/>
          </a:p>
        </p:txBody>
      </p:sp>
      <p:sp>
        <p:nvSpPr>
          <p:cNvPr id="38" name="Rectangle 117"/>
          <p:cNvSpPr>
            <a:spLocks noChangeArrowheads="1"/>
          </p:cNvSpPr>
          <p:nvPr/>
        </p:nvSpPr>
        <p:spPr bwMode="auto">
          <a:xfrm>
            <a:off x="3587580" y="3461496"/>
            <a:ext cx="147989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Transpulmonary pressure</a:t>
            </a:r>
          </a:p>
        </p:txBody>
      </p:sp>
      <p:sp>
        <p:nvSpPr>
          <p:cNvPr id="39" name="Rectangle 118"/>
          <p:cNvSpPr>
            <a:spLocks noChangeArrowheads="1"/>
          </p:cNvSpPr>
          <p:nvPr/>
        </p:nvSpPr>
        <p:spPr bwMode="auto">
          <a:xfrm>
            <a:off x="4043624" y="3912346"/>
            <a:ext cx="55510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Alveoli</a:t>
            </a:r>
          </a:p>
        </p:txBody>
      </p:sp>
      <p:sp>
        <p:nvSpPr>
          <p:cNvPr id="40" name="Rectangle 119"/>
          <p:cNvSpPr>
            <a:spLocks noChangeArrowheads="1"/>
          </p:cNvSpPr>
          <p:nvPr/>
        </p:nvSpPr>
        <p:spPr bwMode="auto">
          <a:xfrm>
            <a:off x="4084910" y="4163171"/>
            <a:ext cx="55666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Volume</a:t>
            </a:r>
          </a:p>
        </p:txBody>
      </p:sp>
      <p:sp>
        <p:nvSpPr>
          <p:cNvPr id="41" name="Rectangle 120"/>
          <p:cNvSpPr>
            <a:spLocks noChangeArrowheads="1"/>
          </p:cNvSpPr>
          <p:nvPr/>
        </p:nvSpPr>
        <p:spPr bwMode="auto">
          <a:xfrm>
            <a:off x="4153140" y="5731621"/>
            <a:ext cx="36147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endParaRPr lang="en-US" sz="810" b="1" dirty="0"/>
          </a:p>
        </p:txBody>
      </p:sp>
      <p:sp>
        <p:nvSpPr>
          <p:cNvPr id="42" name="Rectangle 121"/>
          <p:cNvSpPr>
            <a:spLocks noChangeArrowheads="1"/>
          </p:cNvSpPr>
          <p:nvPr/>
        </p:nvSpPr>
        <p:spPr bwMode="auto">
          <a:xfrm>
            <a:off x="3951538" y="4937871"/>
            <a:ext cx="73609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(</a:t>
            </a:r>
            <a:r>
              <a:rPr lang="en-US" sz="810" b="1" i="1" dirty="0"/>
              <a:t>P</a:t>
            </a:r>
            <a:r>
              <a:rPr lang="en-US" sz="810" b="1" baseline="-25000" dirty="0"/>
              <a:t>atm</a:t>
            </a:r>
            <a:r>
              <a:rPr lang="en-US" sz="810" b="1" dirty="0"/>
              <a:t> – </a:t>
            </a:r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r>
              <a:rPr lang="en-US" sz="810" b="1" dirty="0"/>
              <a:t>)</a:t>
            </a:r>
          </a:p>
        </p:txBody>
      </p:sp>
      <p:sp>
        <p:nvSpPr>
          <p:cNvPr id="43" name="Rectangle 122"/>
          <p:cNvSpPr>
            <a:spLocks noChangeArrowheads="1"/>
          </p:cNvSpPr>
          <p:nvPr/>
        </p:nvSpPr>
        <p:spPr bwMode="auto">
          <a:xfrm>
            <a:off x="3679893" y="5337921"/>
            <a:ext cx="128891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Flow of air into alveoli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47" name="Rectangle 126"/>
          <p:cNvSpPr>
            <a:spLocks noChangeArrowheads="1"/>
          </p:cNvSpPr>
          <p:nvPr/>
        </p:nvSpPr>
        <p:spPr bwMode="auto">
          <a:xfrm>
            <a:off x="5138691" y="5130025"/>
            <a:ext cx="646331" cy="32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10" b="1" dirty="0"/>
              <a:t>Negative</a:t>
            </a:r>
          </a:p>
          <a:p>
            <a:pPr algn="l">
              <a:lnSpc>
                <a:spcPct val="90000"/>
              </a:lnSpc>
            </a:pPr>
            <a:r>
              <a:rPr lang="en-US" sz="810" b="1" dirty="0"/>
              <a:t>feedback</a:t>
            </a:r>
          </a:p>
        </p:txBody>
      </p:sp>
      <p:sp>
        <p:nvSpPr>
          <p:cNvPr id="48" name="Rectangle 127"/>
          <p:cNvSpPr>
            <a:spLocks noChangeArrowheads="1"/>
          </p:cNvSpPr>
          <p:nvPr/>
        </p:nvSpPr>
        <p:spPr bwMode="auto">
          <a:xfrm>
            <a:off x="4156315" y="4553696"/>
            <a:ext cx="36147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endParaRPr lang="en-US" sz="810" b="1" dirty="0"/>
          </a:p>
        </p:txBody>
      </p:sp>
      <p:sp>
        <p:nvSpPr>
          <p:cNvPr id="27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"/>
          <a:stretch/>
        </p:blipFill>
        <p:spPr>
          <a:xfrm>
            <a:off x="3340100" y="285425"/>
            <a:ext cx="2456688" cy="645085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12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>
          <a:xfrm>
            <a:off x="3340100" y="285425"/>
            <a:ext cx="2456688" cy="645973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14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45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"/>
          <a:stretch/>
        </p:blipFill>
        <p:spPr>
          <a:xfrm>
            <a:off x="3340100" y="285425"/>
            <a:ext cx="2456688" cy="645085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16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9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"/>
          <a:stretch/>
        </p:blipFill>
        <p:spPr>
          <a:xfrm>
            <a:off x="3340100" y="285425"/>
            <a:ext cx="2456688" cy="645085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3769170" y="2432796"/>
            <a:ext cx="111036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Intrapleural space</a:t>
            </a:r>
          </a:p>
        </p:txBody>
      </p:sp>
      <p:sp>
        <p:nvSpPr>
          <p:cNvPr id="36" name="Rectangle 115"/>
          <p:cNvSpPr>
            <a:spLocks noChangeArrowheads="1"/>
          </p:cNvSpPr>
          <p:nvPr/>
        </p:nvSpPr>
        <p:spPr bwMode="auto">
          <a:xfrm>
            <a:off x="3565230" y="2689971"/>
            <a:ext cx="150554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Pull</a:t>
            </a:r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 </a:t>
            </a:r>
            <a:r>
              <a:rPr lang="en-US" sz="810" b="1" dirty="0"/>
              <a:t>on intrapleural ﬂuid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18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"/>
          <a:stretch/>
        </p:blipFill>
        <p:spPr>
          <a:xfrm>
            <a:off x="3340100" y="285425"/>
            <a:ext cx="2456688" cy="645085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3769170" y="2432796"/>
            <a:ext cx="111036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Intrapleural space</a:t>
            </a:r>
          </a:p>
        </p:txBody>
      </p:sp>
      <p:sp>
        <p:nvSpPr>
          <p:cNvPr id="36" name="Rectangle 115"/>
          <p:cNvSpPr>
            <a:spLocks noChangeArrowheads="1"/>
          </p:cNvSpPr>
          <p:nvPr/>
        </p:nvSpPr>
        <p:spPr bwMode="auto">
          <a:xfrm>
            <a:off x="3565230" y="2689971"/>
            <a:ext cx="150554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Pull</a:t>
            </a:r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 </a:t>
            </a:r>
            <a:r>
              <a:rPr lang="en-US" sz="810" b="1" dirty="0"/>
              <a:t>on intrapleural ﬂuid</a:t>
            </a:r>
          </a:p>
        </p:txBody>
      </p:sp>
      <p:sp>
        <p:nvSpPr>
          <p:cNvPr id="37" name="Rectangle 116"/>
          <p:cNvSpPr>
            <a:spLocks noChangeArrowheads="1"/>
          </p:cNvSpPr>
          <p:nvPr/>
        </p:nvSpPr>
        <p:spPr bwMode="auto">
          <a:xfrm>
            <a:off x="4175929" y="3077321"/>
            <a:ext cx="33494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ip</a:t>
            </a:r>
            <a:endParaRPr lang="en-US" sz="810" b="1" dirty="0"/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19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23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>
          <a:xfrm>
            <a:off x="3340100" y="285425"/>
            <a:ext cx="2456688" cy="645973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3769170" y="2432796"/>
            <a:ext cx="111036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Intrapleural space</a:t>
            </a:r>
          </a:p>
        </p:txBody>
      </p:sp>
      <p:sp>
        <p:nvSpPr>
          <p:cNvPr id="36" name="Rectangle 115"/>
          <p:cNvSpPr>
            <a:spLocks noChangeArrowheads="1"/>
          </p:cNvSpPr>
          <p:nvPr/>
        </p:nvSpPr>
        <p:spPr bwMode="auto">
          <a:xfrm>
            <a:off x="3565230" y="2689971"/>
            <a:ext cx="150554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Pull</a:t>
            </a:r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 </a:t>
            </a:r>
            <a:r>
              <a:rPr lang="en-US" sz="810" b="1" dirty="0"/>
              <a:t>on intrapleural ﬂuid</a:t>
            </a:r>
          </a:p>
        </p:txBody>
      </p:sp>
      <p:sp>
        <p:nvSpPr>
          <p:cNvPr id="37" name="Rectangle 116"/>
          <p:cNvSpPr>
            <a:spLocks noChangeArrowheads="1"/>
          </p:cNvSpPr>
          <p:nvPr/>
        </p:nvSpPr>
        <p:spPr bwMode="auto">
          <a:xfrm>
            <a:off x="4175929" y="3077321"/>
            <a:ext cx="33494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ip</a:t>
            </a:r>
            <a:endParaRPr lang="en-US" sz="810" b="1" dirty="0"/>
          </a:p>
        </p:txBody>
      </p:sp>
      <p:sp>
        <p:nvSpPr>
          <p:cNvPr id="38" name="Rectangle 117"/>
          <p:cNvSpPr>
            <a:spLocks noChangeArrowheads="1"/>
          </p:cNvSpPr>
          <p:nvPr/>
        </p:nvSpPr>
        <p:spPr bwMode="auto">
          <a:xfrm>
            <a:off x="3587580" y="3461496"/>
            <a:ext cx="147989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Transpulmonary pressure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20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7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51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16.2 Anatomy of the Respiratory System</a:t>
            </a:r>
            <a:endParaRPr lang="en-US"/>
          </a:p>
        </p:txBody>
      </p:sp>
      <p:sp>
        <p:nvSpPr>
          <p:cNvPr id="14338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Upper airways</a:t>
            </a:r>
          </a:p>
          <a:p>
            <a:r>
              <a:rPr lang="en-US" smtClean="0"/>
              <a:t>Respiratory tract</a:t>
            </a:r>
          </a:p>
          <a:p>
            <a:r>
              <a:rPr lang="en-US" smtClean="0"/>
              <a:t>Structures of the thoracic cavity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7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>
          <a:xfrm>
            <a:off x="3340100" y="285425"/>
            <a:ext cx="2456688" cy="645973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3769170" y="2432796"/>
            <a:ext cx="111036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Intrapleural space</a:t>
            </a:r>
          </a:p>
        </p:txBody>
      </p:sp>
      <p:sp>
        <p:nvSpPr>
          <p:cNvPr id="36" name="Rectangle 115"/>
          <p:cNvSpPr>
            <a:spLocks noChangeArrowheads="1"/>
          </p:cNvSpPr>
          <p:nvPr/>
        </p:nvSpPr>
        <p:spPr bwMode="auto">
          <a:xfrm>
            <a:off x="3565230" y="2689971"/>
            <a:ext cx="150554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Pull</a:t>
            </a:r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 </a:t>
            </a:r>
            <a:r>
              <a:rPr lang="en-US" sz="810" b="1" dirty="0"/>
              <a:t>on intrapleural ﬂuid</a:t>
            </a:r>
          </a:p>
        </p:txBody>
      </p:sp>
      <p:sp>
        <p:nvSpPr>
          <p:cNvPr id="37" name="Rectangle 116"/>
          <p:cNvSpPr>
            <a:spLocks noChangeArrowheads="1"/>
          </p:cNvSpPr>
          <p:nvPr/>
        </p:nvSpPr>
        <p:spPr bwMode="auto">
          <a:xfrm>
            <a:off x="4175929" y="3077321"/>
            <a:ext cx="33494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ip</a:t>
            </a:r>
            <a:endParaRPr lang="en-US" sz="810" b="1" dirty="0"/>
          </a:p>
        </p:txBody>
      </p:sp>
      <p:sp>
        <p:nvSpPr>
          <p:cNvPr id="38" name="Rectangle 117"/>
          <p:cNvSpPr>
            <a:spLocks noChangeArrowheads="1"/>
          </p:cNvSpPr>
          <p:nvPr/>
        </p:nvSpPr>
        <p:spPr bwMode="auto">
          <a:xfrm>
            <a:off x="3587580" y="3461496"/>
            <a:ext cx="147989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Transpulmonary pressure</a:t>
            </a:r>
          </a:p>
        </p:txBody>
      </p:sp>
      <p:sp>
        <p:nvSpPr>
          <p:cNvPr id="39" name="Rectangle 118"/>
          <p:cNvSpPr>
            <a:spLocks noChangeArrowheads="1"/>
          </p:cNvSpPr>
          <p:nvPr/>
        </p:nvSpPr>
        <p:spPr bwMode="auto">
          <a:xfrm>
            <a:off x="4043624" y="3912346"/>
            <a:ext cx="55510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Alveoli</a:t>
            </a:r>
          </a:p>
        </p:txBody>
      </p:sp>
      <p:sp>
        <p:nvSpPr>
          <p:cNvPr id="40" name="Rectangle 119"/>
          <p:cNvSpPr>
            <a:spLocks noChangeArrowheads="1"/>
          </p:cNvSpPr>
          <p:nvPr/>
        </p:nvSpPr>
        <p:spPr bwMode="auto">
          <a:xfrm>
            <a:off x="4084910" y="4163171"/>
            <a:ext cx="55666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Volume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22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8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61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0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>
          <a:xfrm>
            <a:off x="3340100" y="285425"/>
            <a:ext cx="2456688" cy="645973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3769170" y="2432796"/>
            <a:ext cx="111036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Intrapleural space</a:t>
            </a:r>
          </a:p>
        </p:txBody>
      </p:sp>
      <p:sp>
        <p:nvSpPr>
          <p:cNvPr id="36" name="Rectangle 115"/>
          <p:cNvSpPr>
            <a:spLocks noChangeArrowheads="1"/>
          </p:cNvSpPr>
          <p:nvPr/>
        </p:nvSpPr>
        <p:spPr bwMode="auto">
          <a:xfrm>
            <a:off x="3565230" y="2689971"/>
            <a:ext cx="150554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Pull</a:t>
            </a:r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 </a:t>
            </a:r>
            <a:r>
              <a:rPr lang="en-US" sz="810" b="1" dirty="0"/>
              <a:t>on intrapleural ﬂuid</a:t>
            </a:r>
          </a:p>
        </p:txBody>
      </p:sp>
      <p:sp>
        <p:nvSpPr>
          <p:cNvPr id="37" name="Rectangle 116"/>
          <p:cNvSpPr>
            <a:spLocks noChangeArrowheads="1"/>
          </p:cNvSpPr>
          <p:nvPr/>
        </p:nvSpPr>
        <p:spPr bwMode="auto">
          <a:xfrm>
            <a:off x="4175929" y="3077321"/>
            <a:ext cx="33494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ip</a:t>
            </a:r>
            <a:endParaRPr lang="en-US" sz="810" b="1" dirty="0"/>
          </a:p>
        </p:txBody>
      </p:sp>
      <p:sp>
        <p:nvSpPr>
          <p:cNvPr id="38" name="Rectangle 117"/>
          <p:cNvSpPr>
            <a:spLocks noChangeArrowheads="1"/>
          </p:cNvSpPr>
          <p:nvPr/>
        </p:nvSpPr>
        <p:spPr bwMode="auto">
          <a:xfrm>
            <a:off x="3587580" y="3461496"/>
            <a:ext cx="147989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Transpulmonary pressure</a:t>
            </a:r>
          </a:p>
        </p:txBody>
      </p:sp>
      <p:sp>
        <p:nvSpPr>
          <p:cNvPr id="39" name="Rectangle 118"/>
          <p:cNvSpPr>
            <a:spLocks noChangeArrowheads="1"/>
          </p:cNvSpPr>
          <p:nvPr/>
        </p:nvSpPr>
        <p:spPr bwMode="auto">
          <a:xfrm>
            <a:off x="4043624" y="3912346"/>
            <a:ext cx="55510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Alveoli</a:t>
            </a:r>
          </a:p>
        </p:txBody>
      </p:sp>
      <p:sp>
        <p:nvSpPr>
          <p:cNvPr id="40" name="Rectangle 119"/>
          <p:cNvSpPr>
            <a:spLocks noChangeArrowheads="1"/>
          </p:cNvSpPr>
          <p:nvPr/>
        </p:nvSpPr>
        <p:spPr bwMode="auto">
          <a:xfrm>
            <a:off x="4084910" y="4163171"/>
            <a:ext cx="55666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Volume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48" name="Rectangle 127"/>
          <p:cNvSpPr>
            <a:spLocks noChangeArrowheads="1"/>
          </p:cNvSpPr>
          <p:nvPr/>
        </p:nvSpPr>
        <p:spPr bwMode="auto">
          <a:xfrm>
            <a:off x="4156315" y="4553696"/>
            <a:ext cx="36147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endParaRPr lang="en-US" sz="810" b="1" dirty="0"/>
          </a:p>
        </p:txBody>
      </p:sp>
      <p:sp>
        <p:nvSpPr>
          <p:cNvPr id="23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9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"/>
          <a:stretch/>
        </p:blipFill>
        <p:spPr>
          <a:xfrm>
            <a:off x="3340100" y="285425"/>
            <a:ext cx="2456688" cy="645085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3769170" y="2432796"/>
            <a:ext cx="111036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Intrapleural space</a:t>
            </a:r>
          </a:p>
        </p:txBody>
      </p:sp>
      <p:sp>
        <p:nvSpPr>
          <p:cNvPr id="36" name="Rectangle 115"/>
          <p:cNvSpPr>
            <a:spLocks noChangeArrowheads="1"/>
          </p:cNvSpPr>
          <p:nvPr/>
        </p:nvSpPr>
        <p:spPr bwMode="auto">
          <a:xfrm>
            <a:off x="3565230" y="2689971"/>
            <a:ext cx="150554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Pull</a:t>
            </a:r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 </a:t>
            </a:r>
            <a:r>
              <a:rPr lang="en-US" sz="810" b="1" dirty="0"/>
              <a:t>on intrapleural ﬂuid</a:t>
            </a:r>
          </a:p>
        </p:txBody>
      </p:sp>
      <p:sp>
        <p:nvSpPr>
          <p:cNvPr id="37" name="Rectangle 116"/>
          <p:cNvSpPr>
            <a:spLocks noChangeArrowheads="1"/>
          </p:cNvSpPr>
          <p:nvPr/>
        </p:nvSpPr>
        <p:spPr bwMode="auto">
          <a:xfrm>
            <a:off x="4175929" y="3077321"/>
            <a:ext cx="33494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ip</a:t>
            </a:r>
            <a:endParaRPr lang="en-US" sz="810" b="1" dirty="0"/>
          </a:p>
        </p:txBody>
      </p:sp>
      <p:sp>
        <p:nvSpPr>
          <p:cNvPr id="38" name="Rectangle 117"/>
          <p:cNvSpPr>
            <a:spLocks noChangeArrowheads="1"/>
          </p:cNvSpPr>
          <p:nvPr/>
        </p:nvSpPr>
        <p:spPr bwMode="auto">
          <a:xfrm>
            <a:off x="3587580" y="3461496"/>
            <a:ext cx="147989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Transpulmonary pressure</a:t>
            </a:r>
          </a:p>
        </p:txBody>
      </p:sp>
      <p:sp>
        <p:nvSpPr>
          <p:cNvPr id="39" name="Rectangle 118"/>
          <p:cNvSpPr>
            <a:spLocks noChangeArrowheads="1"/>
          </p:cNvSpPr>
          <p:nvPr/>
        </p:nvSpPr>
        <p:spPr bwMode="auto">
          <a:xfrm>
            <a:off x="4043624" y="3912346"/>
            <a:ext cx="55510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Alveoli</a:t>
            </a:r>
          </a:p>
        </p:txBody>
      </p:sp>
      <p:sp>
        <p:nvSpPr>
          <p:cNvPr id="40" name="Rectangle 119"/>
          <p:cNvSpPr>
            <a:spLocks noChangeArrowheads="1"/>
          </p:cNvSpPr>
          <p:nvPr/>
        </p:nvSpPr>
        <p:spPr bwMode="auto">
          <a:xfrm>
            <a:off x="4084910" y="4163171"/>
            <a:ext cx="55666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Volume</a:t>
            </a:r>
          </a:p>
        </p:txBody>
      </p:sp>
      <p:sp>
        <p:nvSpPr>
          <p:cNvPr id="42" name="Rectangle 121"/>
          <p:cNvSpPr>
            <a:spLocks noChangeArrowheads="1"/>
          </p:cNvSpPr>
          <p:nvPr/>
        </p:nvSpPr>
        <p:spPr bwMode="auto">
          <a:xfrm>
            <a:off x="3951538" y="4937871"/>
            <a:ext cx="73609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(</a:t>
            </a:r>
            <a:r>
              <a:rPr lang="en-US" sz="810" b="1" i="1" dirty="0"/>
              <a:t>P</a:t>
            </a:r>
            <a:r>
              <a:rPr lang="en-US" sz="810" b="1" baseline="-25000" dirty="0"/>
              <a:t>atm</a:t>
            </a:r>
            <a:r>
              <a:rPr lang="en-US" sz="810" b="1" dirty="0"/>
              <a:t> – </a:t>
            </a:r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r>
              <a:rPr lang="en-US" sz="810" b="1" dirty="0"/>
              <a:t>)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48" name="Rectangle 127"/>
          <p:cNvSpPr>
            <a:spLocks noChangeArrowheads="1"/>
          </p:cNvSpPr>
          <p:nvPr/>
        </p:nvSpPr>
        <p:spPr bwMode="auto">
          <a:xfrm>
            <a:off x="4156315" y="4553696"/>
            <a:ext cx="36147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endParaRPr lang="en-US" sz="810" b="1" dirty="0"/>
          </a:p>
        </p:txBody>
      </p:sp>
      <p:sp>
        <p:nvSpPr>
          <p:cNvPr id="24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377669" y="113574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10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2_unlabeled_Slide1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"/>
          <a:stretch/>
        </p:blipFill>
        <p:spPr>
          <a:xfrm>
            <a:off x="3340100" y="285425"/>
            <a:ext cx="2456688" cy="645085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3769170" y="2432796"/>
            <a:ext cx="111036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Intrapleural space</a:t>
            </a:r>
          </a:p>
        </p:txBody>
      </p:sp>
      <p:sp>
        <p:nvSpPr>
          <p:cNvPr id="36" name="Rectangle 115"/>
          <p:cNvSpPr>
            <a:spLocks noChangeArrowheads="1"/>
          </p:cNvSpPr>
          <p:nvPr/>
        </p:nvSpPr>
        <p:spPr bwMode="auto">
          <a:xfrm>
            <a:off x="3565230" y="2689971"/>
            <a:ext cx="150554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Pull</a:t>
            </a:r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 </a:t>
            </a:r>
            <a:r>
              <a:rPr lang="en-US" sz="810" b="1" dirty="0"/>
              <a:t>on intrapleural ﬂuid</a:t>
            </a:r>
          </a:p>
        </p:txBody>
      </p:sp>
      <p:sp>
        <p:nvSpPr>
          <p:cNvPr id="37" name="Rectangle 116"/>
          <p:cNvSpPr>
            <a:spLocks noChangeArrowheads="1"/>
          </p:cNvSpPr>
          <p:nvPr/>
        </p:nvSpPr>
        <p:spPr bwMode="auto">
          <a:xfrm>
            <a:off x="4175929" y="3077321"/>
            <a:ext cx="33494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ip</a:t>
            </a:r>
            <a:endParaRPr lang="en-US" sz="810" b="1" dirty="0"/>
          </a:p>
        </p:txBody>
      </p:sp>
      <p:sp>
        <p:nvSpPr>
          <p:cNvPr id="38" name="Rectangle 117"/>
          <p:cNvSpPr>
            <a:spLocks noChangeArrowheads="1"/>
          </p:cNvSpPr>
          <p:nvPr/>
        </p:nvSpPr>
        <p:spPr bwMode="auto">
          <a:xfrm>
            <a:off x="3587580" y="3461496"/>
            <a:ext cx="147989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Transpulmonary pressure</a:t>
            </a:r>
          </a:p>
        </p:txBody>
      </p:sp>
      <p:sp>
        <p:nvSpPr>
          <p:cNvPr id="39" name="Rectangle 118"/>
          <p:cNvSpPr>
            <a:spLocks noChangeArrowheads="1"/>
          </p:cNvSpPr>
          <p:nvPr/>
        </p:nvSpPr>
        <p:spPr bwMode="auto">
          <a:xfrm>
            <a:off x="4043624" y="3912346"/>
            <a:ext cx="55510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Alveoli</a:t>
            </a:r>
          </a:p>
        </p:txBody>
      </p:sp>
      <p:sp>
        <p:nvSpPr>
          <p:cNvPr id="40" name="Rectangle 119"/>
          <p:cNvSpPr>
            <a:spLocks noChangeArrowheads="1"/>
          </p:cNvSpPr>
          <p:nvPr/>
        </p:nvSpPr>
        <p:spPr bwMode="auto">
          <a:xfrm>
            <a:off x="4084910" y="4163171"/>
            <a:ext cx="55666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Volume</a:t>
            </a:r>
          </a:p>
        </p:txBody>
      </p:sp>
      <p:sp>
        <p:nvSpPr>
          <p:cNvPr id="42" name="Rectangle 121"/>
          <p:cNvSpPr>
            <a:spLocks noChangeArrowheads="1"/>
          </p:cNvSpPr>
          <p:nvPr/>
        </p:nvSpPr>
        <p:spPr bwMode="auto">
          <a:xfrm>
            <a:off x="3951538" y="4937871"/>
            <a:ext cx="73609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(</a:t>
            </a:r>
            <a:r>
              <a:rPr lang="en-US" sz="810" b="1" i="1" dirty="0"/>
              <a:t>P</a:t>
            </a:r>
            <a:r>
              <a:rPr lang="en-US" sz="810" b="1" baseline="-25000" dirty="0"/>
              <a:t>atm</a:t>
            </a:r>
            <a:r>
              <a:rPr lang="en-US" sz="810" b="1" dirty="0"/>
              <a:t> – </a:t>
            </a:r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r>
              <a:rPr lang="en-US" sz="810" b="1" dirty="0"/>
              <a:t>)</a:t>
            </a:r>
          </a:p>
        </p:txBody>
      </p:sp>
      <p:sp>
        <p:nvSpPr>
          <p:cNvPr id="43" name="Rectangle 122"/>
          <p:cNvSpPr>
            <a:spLocks noChangeArrowheads="1"/>
          </p:cNvSpPr>
          <p:nvPr/>
        </p:nvSpPr>
        <p:spPr bwMode="auto">
          <a:xfrm>
            <a:off x="3679893" y="5337921"/>
            <a:ext cx="128891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Flow of air into alveoli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48" name="Rectangle 127"/>
          <p:cNvSpPr>
            <a:spLocks noChangeArrowheads="1"/>
          </p:cNvSpPr>
          <p:nvPr/>
        </p:nvSpPr>
        <p:spPr bwMode="auto">
          <a:xfrm>
            <a:off x="4156315" y="4553696"/>
            <a:ext cx="36147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endParaRPr lang="en-US" sz="810" b="1" dirty="0"/>
          </a:p>
        </p:txBody>
      </p:sp>
      <p:sp>
        <p:nvSpPr>
          <p:cNvPr id="25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8386160" y="113574"/>
            <a:ext cx="7578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5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6_12_unlabeled_Slide1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"/>
          <a:stretch/>
        </p:blipFill>
        <p:spPr>
          <a:xfrm>
            <a:off x="3340100" y="285425"/>
            <a:ext cx="2456688" cy="6450850"/>
          </a:xfrm>
          <a:prstGeom prst="rect">
            <a:avLst/>
          </a:prstGeom>
        </p:spPr>
      </p:pic>
      <p:sp>
        <p:nvSpPr>
          <p:cNvPr id="29" name="Rectangle 108"/>
          <p:cNvSpPr>
            <a:spLocks noChangeArrowheads="1"/>
          </p:cNvSpPr>
          <p:nvPr/>
        </p:nvSpPr>
        <p:spPr bwMode="auto">
          <a:xfrm>
            <a:off x="3860695" y="330946"/>
            <a:ext cx="94636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Motor neurons</a:t>
            </a:r>
          </a:p>
        </p:txBody>
      </p:sp>
      <p:sp>
        <p:nvSpPr>
          <p:cNvPr id="30" name="Rectangle 109"/>
          <p:cNvSpPr>
            <a:spLocks noChangeArrowheads="1"/>
          </p:cNvSpPr>
          <p:nvPr/>
        </p:nvSpPr>
        <p:spPr bwMode="auto">
          <a:xfrm>
            <a:off x="3928950" y="584946"/>
            <a:ext cx="82731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 Neural input</a:t>
            </a: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3289243" y="976670"/>
            <a:ext cx="2086090" cy="34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810" b="1" i="1" dirty="0"/>
              <a:t>Inspiratory muscles</a:t>
            </a:r>
          </a:p>
          <a:p>
            <a:pPr algn="ctr"/>
            <a:r>
              <a:rPr lang="en-US" sz="810" b="1" i="1" dirty="0"/>
              <a:t>(diaphragm and external intercostals)</a:t>
            </a:r>
          </a:p>
        </p:txBody>
      </p:sp>
      <p:sp>
        <p:nvSpPr>
          <p:cNvPr id="32" name="Rectangle 111"/>
          <p:cNvSpPr>
            <a:spLocks noChangeArrowheads="1"/>
          </p:cNvSpPr>
          <p:nvPr/>
        </p:nvSpPr>
        <p:spPr bwMode="auto">
          <a:xfrm>
            <a:off x="3792094" y="1356471"/>
            <a:ext cx="10438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Muscles contract</a:t>
            </a:r>
          </a:p>
        </p:txBody>
      </p:sp>
      <p:sp>
        <p:nvSpPr>
          <p:cNvPr id="33" name="Rectangle 112"/>
          <p:cNvSpPr>
            <a:spLocks noChangeArrowheads="1"/>
          </p:cNvSpPr>
          <p:nvPr/>
        </p:nvSpPr>
        <p:spPr bwMode="auto">
          <a:xfrm>
            <a:off x="3963119" y="1766046"/>
            <a:ext cx="73040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Chest wall</a:t>
            </a:r>
          </a:p>
        </p:txBody>
      </p:sp>
      <p:sp>
        <p:nvSpPr>
          <p:cNvPr id="34" name="Rectangle 113"/>
          <p:cNvSpPr>
            <a:spLocks noChangeArrowheads="1"/>
          </p:cNvSpPr>
          <p:nvPr/>
        </p:nvSpPr>
        <p:spPr bwMode="auto">
          <a:xfrm>
            <a:off x="3962973" y="2020046"/>
            <a:ext cx="71640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Expansion</a:t>
            </a:r>
          </a:p>
        </p:txBody>
      </p:sp>
      <p:sp>
        <p:nvSpPr>
          <p:cNvPr id="35" name="Rectangle 114"/>
          <p:cNvSpPr>
            <a:spLocks noChangeArrowheads="1"/>
          </p:cNvSpPr>
          <p:nvPr/>
        </p:nvSpPr>
        <p:spPr bwMode="auto">
          <a:xfrm>
            <a:off x="3769170" y="2432796"/>
            <a:ext cx="111036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Intrapleural space</a:t>
            </a:r>
          </a:p>
        </p:txBody>
      </p:sp>
      <p:sp>
        <p:nvSpPr>
          <p:cNvPr id="36" name="Rectangle 115"/>
          <p:cNvSpPr>
            <a:spLocks noChangeArrowheads="1"/>
          </p:cNvSpPr>
          <p:nvPr/>
        </p:nvSpPr>
        <p:spPr bwMode="auto">
          <a:xfrm>
            <a:off x="3565230" y="2689971"/>
            <a:ext cx="1505540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Pull</a:t>
            </a:r>
            <a:r>
              <a:rPr lang="en-US" altLang="ja-JP" sz="810" b="1" dirty="0" smtClean="0">
                <a:latin typeface="Arial"/>
              </a:rPr>
              <a:t>"</a:t>
            </a:r>
            <a:r>
              <a:rPr lang="en-US" sz="810" b="1" dirty="0" smtClean="0"/>
              <a:t> </a:t>
            </a:r>
            <a:r>
              <a:rPr lang="en-US" sz="810" b="1" dirty="0"/>
              <a:t>on intrapleural ﬂuid</a:t>
            </a:r>
          </a:p>
        </p:txBody>
      </p:sp>
      <p:sp>
        <p:nvSpPr>
          <p:cNvPr id="37" name="Rectangle 116"/>
          <p:cNvSpPr>
            <a:spLocks noChangeArrowheads="1"/>
          </p:cNvSpPr>
          <p:nvPr/>
        </p:nvSpPr>
        <p:spPr bwMode="auto">
          <a:xfrm>
            <a:off x="4175929" y="3077321"/>
            <a:ext cx="33494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ip</a:t>
            </a:r>
            <a:endParaRPr lang="en-US" sz="810" b="1" dirty="0"/>
          </a:p>
        </p:txBody>
      </p:sp>
      <p:sp>
        <p:nvSpPr>
          <p:cNvPr id="38" name="Rectangle 117"/>
          <p:cNvSpPr>
            <a:spLocks noChangeArrowheads="1"/>
          </p:cNvSpPr>
          <p:nvPr/>
        </p:nvSpPr>
        <p:spPr bwMode="auto">
          <a:xfrm>
            <a:off x="3587580" y="3461496"/>
            <a:ext cx="1479892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Transpulmonary pressure</a:t>
            </a:r>
          </a:p>
        </p:txBody>
      </p:sp>
      <p:sp>
        <p:nvSpPr>
          <p:cNvPr id="39" name="Rectangle 118"/>
          <p:cNvSpPr>
            <a:spLocks noChangeArrowheads="1"/>
          </p:cNvSpPr>
          <p:nvPr/>
        </p:nvSpPr>
        <p:spPr bwMode="auto">
          <a:xfrm>
            <a:off x="4043624" y="3912346"/>
            <a:ext cx="55510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Alveoli</a:t>
            </a:r>
          </a:p>
        </p:txBody>
      </p:sp>
      <p:sp>
        <p:nvSpPr>
          <p:cNvPr id="40" name="Rectangle 119"/>
          <p:cNvSpPr>
            <a:spLocks noChangeArrowheads="1"/>
          </p:cNvSpPr>
          <p:nvPr/>
        </p:nvSpPr>
        <p:spPr bwMode="auto">
          <a:xfrm>
            <a:off x="4084910" y="4163171"/>
            <a:ext cx="55666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Volume</a:t>
            </a:r>
          </a:p>
        </p:txBody>
      </p:sp>
      <p:sp>
        <p:nvSpPr>
          <p:cNvPr id="41" name="Rectangle 120"/>
          <p:cNvSpPr>
            <a:spLocks noChangeArrowheads="1"/>
          </p:cNvSpPr>
          <p:nvPr/>
        </p:nvSpPr>
        <p:spPr bwMode="auto">
          <a:xfrm>
            <a:off x="4153140" y="5731621"/>
            <a:ext cx="36147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endParaRPr lang="en-US" sz="810" b="1" dirty="0"/>
          </a:p>
        </p:txBody>
      </p:sp>
      <p:sp>
        <p:nvSpPr>
          <p:cNvPr id="42" name="Rectangle 121"/>
          <p:cNvSpPr>
            <a:spLocks noChangeArrowheads="1"/>
          </p:cNvSpPr>
          <p:nvPr/>
        </p:nvSpPr>
        <p:spPr bwMode="auto">
          <a:xfrm>
            <a:off x="3951538" y="4937871"/>
            <a:ext cx="73609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(</a:t>
            </a:r>
            <a:r>
              <a:rPr lang="en-US" sz="810" b="1" i="1" dirty="0"/>
              <a:t>P</a:t>
            </a:r>
            <a:r>
              <a:rPr lang="en-US" sz="810" b="1" baseline="-25000" dirty="0"/>
              <a:t>atm</a:t>
            </a:r>
            <a:r>
              <a:rPr lang="en-US" sz="810" b="1" dirty="0"/>
              <a:t> – </a:t>
            </a:r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r>
              <a:rPr lang="en-US" sz="810" b="1" dirty="0"/>
              <a:t>)</a:t>
            </a:r>
          </a:p>
        </p:txBody>
      </p:sp>
      <p:sp>
        <p:nvSpPr>
          <p:cNvPr id="43" name="Rectangle 122"/>
          <p:cNvSpPr>
            <a:spLocks noChangeArrowheads="1"/>
          </p:cNvSpPr>
          <p:nvPr/>
        </p:nvSpPr>
        <p:spPr bwMode="auto">
          <a:xfrm>
            <a:off x="3679893" y="5337921"/>
            <a:ext cx="1288914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Flow of air into alveoli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3653746" y="6160246"/>
            <a:ext cx="928459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Initial stimulus</a:t>
            </a:r>
          </a:p>
        </p:txBody>
      </p:sp>
      <p:sp>
        <p:nvSpPr>
          <p:cNvPr id="45" name="Rectangle 124"/>
          <p:cNvSpPr>
            <a:spLocks noChangeArrowheads="1"/>
          </p:cNvSpPr>
          <p:nvPr/>
        </p:nvSpPr>
        <p:spPr bwMode="auto">
          <a:xfrm>
            <a:off x="3647669" y="6350746"/>
            <a:ext cx="1364476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Physiological response</a:t>
            </a:r>
          </a:p>
        </p:txBody>
      </p:sp>
      <p:sp>
        <p:nvSpPr>
          <p:cNvPr id="46" name="Rectangle 125"/>
          <p:cNvSpPr>
            <a:spLocks noChangeArrowheads="1"/>
          </p:cNvSpPr>
          <p:nvPr/>
        </p:nvSpPr>
        <p:spPr bwMode="auto">
          <a:xfrm>
            <a:off x="3668105" y="6538071"/>
            <a:ext cx="506041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dirty="0"/>
              <a:t>Result</a:t>
            </a:r>
          </a:p>
        </p:txBody>
      </p:sp>
      <p:sp>
        <p:nvSpPr>
          <p:cNvPr id="47" name="Rectangle 126"/>
          <p:cNvSpPr>
            <a:spLocks noChangeArrowheads="1"/>
          </p:cNvSpPr>
          <p:nvPr/>
        </p:nvSpPr>
        <p:spPr bwMode="auto">
          <a:xfrm>
            <a:off x="5138691" y="5130025"/>
            <a:ext cx="646331" cy="32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10" b="1" dirty="0"/>
              <a:t>Negative</a:t>
            </a:r>
          </a:p>
          <a:p>
            <a:pPr algn="l">
              <a:lnSpc>
                <a:spcPct val="90000"/>
              </a:lnSpc>
            </a:pPr>
            <a:r>
              <a:rPr lang="en-US" sz="810" b="1" dirty="0"/>
              <a:t>feedback</a:t>
            </a:r>
          </a:p>
        </p:txBody>
      </p:sp>
      <p:sp>
        <p:nvSpPr>
          <p:cNvPr id="48" name="Rectangle 127"/>
          <p:cNvSpPr>
            <a:spLocks noChangeArrowheads="1"/>
          </p:cNvSpPr>
          <p:nvPr/>
        </p:nvSpPr>
        <p:spPr bwMode="auto">
          <a:xfrm>
            <a:off x="4156315" y="4553696"/>
            <a:ext cx="361473" cy="2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810" b="1" i="1" dirty="0"/>
              <a:t>P</a:t>
            </a:r>
            <a:r>
              <a:rPr lang="en-US" sz="810" b="1" baseline="-25000" dirty="0"/>
              <a:t>alv</a:t>
            </a:r>
            <a:endParaRPr lang="en-US" sz="810" b="1" dirty="0"/>
          </a:p>
        </p:txBody>
      </p:sp>
      <p:sp>
        <p:nvSpPr>
          <p:cNvPr id="27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16.12  Events in the process of inspiration.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8377669" y="113574"/>
            <a:ext cx="7663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4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16.13  Volume and pressure changes during inspiration and expiration.</a:t>
            </a:r>
          </a:p>
        </p:txBody>
      </p:sp>
      <p:pic>
        <p:nvPicPr>
          <p:cNvPr id="22" name="Picture 21" descr="figure_16_13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3089462" y="344683"/>
            <a:ext cx="2965076" cy="622770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 bwMode="auto">
          <a:xfrm>
            <a:off x="3644900" y="791535"/>
            <a:ext cx="7905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4083050" y="1131260"/>
            <a:ext cx="358775" cy="349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013200" y="1382085"/>
            <a:ext cx="431800" cy="1936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 flipV="1">
            <a:off x="5311775" y="2652085"/>
            <a:ext cx="130175" cy="1809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5689600" y="3531560"/>
            <a:ext cx="13017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5121275" y="4493586"/>
            <a:ext cx="114300" cy="761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454025" y="329450"/>
            <a:ext cx="386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1" dirty="0"/>
              <a:t>P</a:t>
            </a:r>
            <a:r>
              <a:rPr lang="en-US" sz="800" b="1" baseline="-25000" dirty="0"/>
              <a:t>atm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65512" y="672352"/>
            <a:ext cx="178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Pressure gradient for ventilation</a:t>
            </a:r>
          </a:p>
          <a:p>
            <a:pPr algn="l"/>
            <a:r>
              <a:rPr lang="en-US" sz="800" b="1" dirty="0" smtClean="0"/>
              <a:t>(</a:t>
            </a:r>
            <a:r>
              <a:rPr lang="en-US" sz="800" b="1" i="1" dirty="0" smtClean="0"/>
              <a:t>P</a:t>
            </a:r>
            <a:r>
              <a:rPr lang="en-US" sz="800" b="1" baseline="-25000" dirty="0" smtClean="0"/>
              <a:t>atm </a:t>
            </a:r>
            <a:r>
              <a:rPr lang="en-US" sz="800" b="1" dirty="0" smtClean="0"/>
              <a:t>– </a:t>
            </a:r>
            <a:r>
              <a:rPr lang="en-US" sz="800" b="1" i="1" dirty="0" smtClean="0"/>
              <a:t>P</a:t>
            </a:r>
            <a:r>
              <a:rPr lang="en-US" sz="800" b="1" baseline="-25000" dirty="0" smtClean="0"/>
              <a:t>alv</a:t>
            </a:r>
            <a:r>
              <a:rPr lang="en-US" sz="800" b="1" dirty="0" smtClean="0"/>
              <a:t>)</a:t>
            </a:r>
            <a:endParaRPr lang="en-US" sz="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365511" y="1011020"/>
            <a:ext cx="6920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Chest wall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67295" y="1450618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Transpulmonary pressure</a:t>
            </a:r>
          </a:p>
          <a:p>
            <a:pPr algn="l"/>
            <a:r>
              <a:rPr lang="en-US" sz="800" b="1" dirty="0"/>
              <a:t>(</a:t>
            </a:r>
            <a:r>
              <a:rPr lang="en-US" sz="800" b="1" i="1" dirty="0"/>
              <a:t>P</a:t>
            </a:r>
            <a:r>
              <a:rPr lang="en-US" sz="800" b="1" baseline="-25000" dirty="0"/>
              <a:t>alv</a:t>
            </a:r>
            <a:r>
              <a:rPr lang="en-US" sz="800" b="1" dirty="0"/>
              <a:t> – </a:t>
            </a:r>
            <a:r>
              <a:rPr lang="en-US" sz="800" b="1" i="1" dirty="0"/>
              <a:t>P</a:t>
            </a:r>
            <a:r>
              <a:rPr lang="en-US" sz="800" b="1" baseline="-25000" dirty="0"/>
              <a:t>ip</a:t>
            </a:r>
            <a:r>
              <a:rPr lang="en-US" sz="800" b="1" dirty="0"/>
              <a:t>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70172" y="1584303"/>
            <a:ext cx="3228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i="1" dirty="0" smtClean="0"/>
              <a:t>P</a:t>
            </a:r>
            <a:r>
              <a:rPr lang="en-US" sz="800" b="1" baseline="-25000" dirty="0" smtClean="0"/>
              <a:t>ip</a:t>
            </a:r>
            <a:endParaRPr lang="en-US" sz="8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489435" y="1125324"/>
            <a:ext cx="360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i="1" dirty="0" smtClean="0"/>
              <a:t>P</a:t>
            </a:r>
            <a:r>
              <a:rPr lang="en-US" sz="800" b="1" baseline="-25000" dirty="0" smtClean="0"/>
              <a:t>alv</a:t>
            </a:r>
            <a:endParaRPr lang="en-US" sz="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676593" y="2364132"/>
            <a:ext cx="7887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>
                <a:latin typeface="Arial Black"/>
                <a:cs typeface="Arial Black"/>
              </a:rPr>
              <a:t>Inspiration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59962" y="2364132"/>
            <a:ext cx="7887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>
                <a:latin typeface="Arial Black"/>
                <a:cs typeface="Arial Black"/>
              </a:rPr>
              <a:t>Expiration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365471" y="2542377"/>
            <a:ext cx="360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i="1" dirty="0" smtClean="0"/>
              <a:t>P</a:t>
            </a:r>
            <a:r>
              <a:rPr lang="en-US" sz="800" b="1" baseline="-25000" dirty="0" smtClean="0"/>
              <a:t>alv</a:t>
            </a:r>
            <a:endParaRPr lang="en-US" sz="8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4799541" y="3406869"/>
            <a:ext cx="1011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Transpulmonary</a:t>
            </a:r>
          </a:p>
          <a:p>
            <a:pPr algn="l"/>
            <a:r>
              <a:rPr lang="en-US" sz="800" b="1" dirty="0"/>
              <a:t>pressure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60489" y="4462974"/>
            <a:ext cx="3228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i="1" dirty="0" smtClean="0"/>
              <a:t>P</a:t>
            </a:r>
            <a:r>
              <a:rPr lang="en-US" sz="800" b="1" baseline="-25000" dirty="0" smtClean="0"/>
              <a:t>ip</a:t>
            </a:r>
            <a:endParaRPr lang="en-US" sz="8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3253262" y="2435430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2</a:t>
            </a:r>
            <a:endParaRPr lang="en-US" sz="8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257718" y="2733991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1</a:t>
            </a:r>
            <a:endParaRPr lang="en-US" sz="8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3257718" y="3028096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0</a:t>
            </a:r>
            <a:endParaRPr lang="en-US" sz="8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04246" y="3317745"/>
            <a:ext cx="29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–1</a:t>
            </a:r>
            <a:endParaRPr lang="en-US" sz="8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3204246" y="3611850"/>
            <a:ext cx="29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–2</a:t>
            </a:r>
            <a:endParaRPr lang="en-US" sz="8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199790" y="3901499"/>
            <a:ext cx="29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–3</a:t>
            </a:r>
            <a:endParaRPr lang="en-US" sz="8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199790" y="4200060"/>
            <a:ext cx="29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–4</a:t>
            </a:r>
            <a:endParaRPr lang="en-US" sz="8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199790" y="4494165"/>
            <a:ext cx="29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–5</a:t>
            </a:r>
            <a:endParaRPr lang="en-US" sz="8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3199790" y="4792727"/>
            <a:ext cx="29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–6</a:t>
            </a:r>
            <a:endParaRPr lang="en-US" sz="800" b="1" dirty="0"/>
          </a:p>
        </p:txBody>
      </p:sp>
      <p:sp>
        <p:nvSpPr>
          <p:cNvPr id="68" name="TextBox 67"/>
          <p:cNvSpPr txBox="1"/>
          <p:nvPr/>
        </p:nvSpPr>
        <p:spPr>
          <a:xfrm rot="16200000">
            <a:off x="1836211" y="3576201"/>
            <a:ext cx="2685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/>
              <a:t>Pressure relative to atmospheric pressure (mm Hg)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75542" y="5425499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1</a:t>
            </a:r>
            <a:endParaRPr lang="en-US" sz="8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195334" y="580427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0.5</a:t>
            </a:r>
            <a:endParaRPr lang="en-US" sz="8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275542" y="6187499"/>
            <a:ext cx="241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0</a:t>
            </a:r>
            <a:endParaRPr lang="en-US" sz="800" b="1" dirty="0"/>
          </a:p>
        </p:txBody>
      </p:sp>
      <p:sp>
        <p:nvSpPr>
          <p:cNvPr id="72" name="TextBox 71"/>
          <p:cNvSpPr txBox="1"/>
          <p:nvPr/>
        </p:nvSpPr>
        <p:spPr>
          <a:xfrm rot="16200000">
            <a:off x="2654113" y="5804271"/>
            <a:ext cx="10568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b="1" dirty="0" smtClean="0"/>
              <a:t>Breath volume (L)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1489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Mechanics of Breathing</a:t>
            </a:r>
            <a:endParaRPr lang="en-US"/>
          </a:p>
        </p:txBody>
      </p:sp>
      <p:sp>
        <p:nvSpPr>
          <p:cNvPr id="11878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Expiration</a:t>
            </a:r>
          </a:p>
          <a:p>
            <a:pPr lvl="1"/>
            <a:r>
              <a:rPr lang="en-US" dirty="0" smtClean="0"/>
              <a:t>Normally a passive process</a:t>
            </a:r>
          </a:p>
          <a:p>
            <a:pPr lvl="2"/>
            <a:r>
              <a:rPr lang="en-US" dirty="0" smtClean="0"/>
              <a:t>When inspiratory muscles stop contracting, recoil of the lungs and chest wall to their original positions decreases the volume of the thoracic cavity</a:t>
            </a:r>
          </a:p>
          <a:p>
            <a:pPr lvl="1"/>
            <a:r>
              <a:rPr lang="en-US" dirty="0" smtClean="0"/>
              <a:t>Active expiration requires expiratory muscles</a:t>
            </a:r>
          </a:p>
          <a:p>
            <a:pPr lvl="2"/>
            <a:r>
              <a:rPr lang="en-US" dirty="0" smtClean="0"/>
              <a:t>Contraction of expiratory muscles creates a greater and faster decrease in the volume of the thoracic cavity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16.4 Factors Affecting Pulmonary Ventilation</a:t>
            </a:r>
            <a:endParaRPr lang="en-US"/>
          </a:p>
        </p:txBody>
      </p:sp>
      <p:sp>
        <p:nvSpPr>
          <p:cNvPr id="12083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Lung compliance</a:t>
            </a:r>
          </a:p>
          <a:p>
            <a:r>
              <a:rPr lang="en-US" dirty="0" smtClean="0"/>
              <a:t>Airway resistance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2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Lung Compliance</a:t>
            </a:r>
            <a:endParaRPr lang="en-US"/>
          </a:p>
        </p:txBody>
      </p:sp>
      <p:sp>
        <p:nvSpPr>
          <p:cNvPr id="122881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Ease with which lungs can be stretched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Larger lung compliance </a:t>
            </a:r>
          </a:p>
          <a:p>
            <a:pPr lvl="1"/>
            <a:r>
              <a:rPr lang="en-US" dirty="0" smtClean="0"/>
              <a:t>Easier to inspire</a:t>
            </a:r>
          </a:p>
          <a:p>
            <a:pPr lvl="1"/>
            <a:r>
              <a:rPr lang="en-US" dirty="0" smtClean="0"/>
              <a:t>Smaller change in </a:t>
            </a:r>
            <a:r>
              <a:rPr lang="en-US" dirty="0" err="1" smtClean="0"/>
              <a:t>transpulmonary</a:t>
            </a:r>
            <a:r>
              <a:rPr lang="en-US" dirty="0" smtClean="0"/>
              <a:t> pressure </a:t>
            </a:r>
            <a:br>
              <a:rPr lang="en-US" dirty="0" smtClean="0"/>
            </a:br>
            <a:r>
              <a:rPr lang="en-US" dirty="0" smtClean="0"/>
              <a:t>needed to bring in a given volume of air</a:t>
            </a:r>
            <a:endParaRPr lang="en-US" dirty="0"/>
          </a:p>
        </p:txBody>
      </p:sp>
      <p:pic>
        <p:nvPicPr>
          <p:cNvPr id="2" name="Picture 1" descr="figure_16_eq02_p461_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9"/>
          <a:stretch/>
        </p:blipFill>
        <p:spPr>
          <a:xfrm>
            <a:off x="1159898" y="1717824"/>
            <a:ext cx="7108641" cy="124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8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Lung Compliance</a:t>
            </a:r>
            <a:endParaRPr lang="en-US"/>
          </a:p>
        </p:txBody>
      </p:sp>
      <p:sp>
        <p:nvSpPr>
          <p:cNvPr id="12493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 affecting lung compliance</a:t>
            </a:r>
          </a:p>
          <a:p>
            <a:pPr lvl="1"/>
            <a:r>
              <a:rPr lang="en-US" dirty="0" smtClean="0"/>
              <a:t>Elasticity</a:t>
            </a:r>
          </a:p>
          <a:p>
            <a:pPr lvl="2"/>
            <a:r>
              <a:rPr lang="en-US" dirty="0" smtClean="0"/>
              <a:t>More elastic </a:t>
            </a:r>
            <a:r>
              <a:rPr lang="en-US" dirty="0">
                <a:sym typeface="Symbol" charset="0"/>
              </a:rPr>
              <a:t>→ </a:t>
            </a:r>
            <a:r>
              <a:rPr lang="en-US" dirty="0" smtClean="0"/>
              <a:t>less compliant</a:t>
            </a:r>
          </a:p>
          <a:p>
            <a:pPr lvl="1"/>
            <a:r>
              <a:rPr lang="en-US" dirty="0" smtClean="0"/>
              <a:t>Surface tension of lungs</a:t>
            </a:r>
          </a:p>
          <a:p>
            <a:pPr lvl="2"/>
            <a:r>
              <a:rPr lang="en-US" dirty="0" smtClean="0"/>
              <a:t>Surface tension: force for alveoli to collapse </a:t>
            </a:r>
            <a:br>
              <a:rPr lang="en-US" dirty="0" smtClean="0"/>
            </a:br>
            <a:r>
              <a:rPr lang="en-US" dirty="0" smtClean="0"/>
              <a:t>or resist expansion</a:t>
            </a:r>
          </a:p>
          <a:p>
            <a:pPr lvl="2"/>
            <a:r>
              <a:rPr lang="en-US" dirty="0" smtClean="0"/>
              <a:t>Thin layer of fluid lines alveoli</a:t>
            </a:r>
          </a:p>
          <a:p>
            <a:pPr lvl="2"/>
            <a:r>
              <a:rPr lang="en-US" dirty="0" smtClean="0"/>
              <a:t>Surface tension arises due to attractions between water molecules</a:t>
            </a:r>
          </a:p>
          <a:p>
            <a:pPr lvl="2"/>
            <a:r>
              <a:rPr lang="en-US" dirty="0" smtClean="0"/>
              <a:t>Greater tension </a:t>
            </a:r>
            <a:r>
              <a:rPr lang="en-US" dirty="0">
                <a:sym typeface="Symbol" charset="0"/>
              </a:rPr>
              <a:t>→</a:t>
            </a:r>
            <a:r>
              <a:rPr lang="en-US" dirty="0" smtClean="0"/>
              <a:t> less compliant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8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Upper Airways</a:t>
            </a:r>
            <a:endParaRPr lang="en-US"/>
          </a:p>
        </p:txBody>
      </p:sp>
      <p:sp>
        <p:nvSpPr>
          <p:cNvPr id="1638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Air passages of the head and neck</a:t>
            </a:r>
          </a:p>
          <a:p>
            <a:pPr lvl="1"/>
            <a:r>
              <a:rPr lang="en-US" smtClean="0"/>
              <a:t>Nasal cavities</a:t>
            </a:r>
          </a:p>
          <a:p>
            <a:pPr lvl="1"/>
            <a:r>
              <a:rPr lang="en-US" smtClean="0"/>
              <a:t>Oral cavity</a:t>
            </a:r>
          </a:p>
          <a:p>
            <a:pPr lvl="1"/>
            <a:r>
              <a:rPr lang="en-US" smtClean="0"/>
              <a:t>Pharynx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46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Lung Compliance</a:t>
            </a:r>
            <a:endParaRPr lang="en-US"/>
          </a:p>
        </p:txBody>
      </p:sp>
      <p:sp>
        <p:nvSpPr>
          <p:cNvPr id="12697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 overcome surface tension</a:t>
            </a:r>
          </a:p>
          <a:p>
            <a:pPr lvl="1"/>
            <a:r>
              <a:rPr lang="en-US" smtClean="0"/>
              <a:t>Surfactant secreted from type II cells</a:t>
            </a:r>
          </a:p>
          <a:p>
            <a:pPr lvl="2"/>
            <a:r>
              <a:rPr lang="en-US" smtClean="0"/>
              <a:t>Surfactant: detergent that decreases surface tension</a:t>
            </a:r>
          </a:p>
          <a:p>
            <a:pPr lvl="1"/>
            <a:r>
              <a:rPr lang="en-US" smtClean="0"/>
              <a:t>Surfactant increases lung compliance </a:t>
            </a:r>
          </a:p>
          <a:p>
            <a:pPr lvl="2"/>
            <a:r>
              <a:rPr lang="en-US" smtClean="0"/>
              <a:t>Makes inspiration easier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9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Toolbox 16.5</a:t>
            </a:r>
          </a:p>
        </p:txBody>
      </p:sp>
      <p:pic>
        <p:nvPicPr>
          <p:cNvPr id="30" name="Picture 29" descr="figure_16_tb05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2"/>
          <a:stretch/>
        </p:blipFill>
        <p:spPr>
          <a:xfrm>
            <a:off x="271272" y="1264920"/>
            <a:ext cx="8601456" cy="412552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 bwMode="auto">
          <a:xfrm flipH="1">
            <a:off x="1431925" y="1577975"/>
            <a:ext cx="457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752475" y="2466975"/>
            <a:ext cx="0" cy="276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3530600" y="2486025"/>
            <a:ext cx="0" cy="3905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/>
          <p:nvPr/>
        </p:nvCxnSpPr>
        <p:spPr bwMode="auto">
          <a:xfrm flipH="1" flipV="1">
            <a:off x="5875867" y="3722159"/>
            <a:ext cx="4233" cy="4307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Straight Connector 34"/>
          <p:cNvCxnSpPr/>
          <p:nvPr/>
        </p:nvCxnSpPr>
        <p:spPr bwMode="auto">
          <a:xfrm flipH="1" flipV="1">
            <a:off x="5744635" y="3760260"/>
            <a:ext cx="135465" cy="1852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3166777" y="1396999"/>
            <a:ext cx="1283147" cy="501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9" b="1" dirty="0"/>
              <a:t>No surfactant</a:t>
            </a:r>
          </a:p>
          <a:p>
            <a:pPr algn="l"/>
            <a:r>
              <a:rPr lang="en-US" sz="1329" b="1" dirty="0"/>
              <a:t>in alveoli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65778" y="1455614"/>
            <a:ext cx="1027501" cy="501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9" b="1" dirty="0"/>
              <a:t>Surfactant</a:t>
            </a:r>
          </a:p>
          <a:p>
            <a:pPr algn="l"/>
            <a:r>
              <a:rPr lang="en-US" sz="1329" b="1" dirty="0"/>
              <a:t>in alveoli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33240" y="4083535"/>
            <a:ext cx="1027501" cy="501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9" b="1" dirty="0"/>
              <a:t>Surfactant</a:t>
            </a:r>
          </a:p>
          <a:p>
            <a:pPr algn="l"/>
            <a:r>
              <a:rPr lang="en-US" sz="1329" b="1" dirty="0"/>
              <a:t>molecules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63085" y="4943228"/>
            <a:ext cx="2040767" cy="501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9" b="1" i="1" dirty="0"/>
              <a:t>r</a:t>
            </a:r>
            <a:r>
              <a:rPr lang="en-US" sz="1329" b="1" baseline="-25000" dirty="0"/>
              <a:t>1</a:t>
            </a:r>
            <a:r>
              <a:rPr lang="en-US" sz="1329" b="1" dirty="0"/>
              <a:t> &lt; </a:t>
            </a:r>
            <a:r>
              <a:rPr lang="en-US" sz="1329" b="1" i="1" dirty="0"/>
              <a:t>r</a:t>
            </a:r>
            <a:r>
              <a:rPr lang="en-US" sz="1329" b="1" baseline="-25000" dirty="0"/>
              <a:t>2</a:t>
            </a:r>
            <a:r>
              <a:rPr lang="en-US" sz="1329" b="1" dirty="0"/>
              <a:t>, </a:t>
            </a:r>
            <a:r>
              <a:rPr lang="en-US" sz="1329" b="1" i="1" dirty="0"/>
              <a:t>P</a:t>
            </a:r>
            <a:r>
              <a:rPr lang="en-US" sz="1329" b="1" baseline="-25000" dirty="0"/>
              <a:t>1</a:t>
            </a:r>
            <a:r>
              <a:rPr lang="en-US" sz="1329" b="1" dirty="0"/>
              <a:t> = </a:t>
            </a:r>
            <a:r>
              <a:rPr lang="en-US" sz="1329" b="1" i="1" dirty="0"/>
              <a:t>P</a:t>
            </a:r>
            <a:r>
              <a:rPr lang="en-US" sz="1329" b="1" baseline="-25000" dirty="0"/>
              <a:t>2</a:t>
            </a:r>
          </a:p>
          <a:p>
            <a:pPr algn="ctr"/>
            <a:r>
              <a:rPr lang="en-US" sz="1329" b="1" dirty="0"/>
              <a:t>Alveoli do not collapse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93849" y="3116381"/>
            <a:ext cx="376011" cy="296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9" b="1" i="1" dirty="0" smtClean="0"/>
              <a:t>P</a:t>
            </a:r>
            <a:r>
              <a:rPr lang="en-US" sz="1329" b="1" baseline="-25000" dirty="0" smtClean="0"/>
              <a:t>1</a:t>
            </a:r>
            <a:endParaRPr lang="en-US" sz="1329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496542" y="3585304"/>
            <a:ext cx="376011" cy="296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9" b="1" i="1" dirty="0" smtClean="0"/>
              <a:t>P</a:t>
            </a:r>
            <a:r>
              <a:rPr lang="en-US" sz="1329" b="1" baseline="-25000" dirty="0" smtClean="0"/>
              <a:t>2</a:t>
            </a:r>
            <a:endParaRPr lang="en-US" sz="1329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020238" y="2237154"/>
            <a:ext cx="1037154" cy="296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9" b="1" dirty="0"/>
              <a:t>Alveolus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5776" y="2217615"/>
            <a:ext cx="1037154" cy="296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9" b="1" dirty="0"/>
              <a:t>Alveolus </a:t>
            </a:r>
            <a:r>
              <a:rPr lang="en-US" sz="1329" b="1" dirty="0" smtClean="0"/>
              <a:t>1</a:t>
            </a:r>
            <a:endParaRPr lang="en-US" sz="1329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665855" y="1416538"/>
            <a:ext cx="838345" cy="296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9" b="1" dirty="0" smtClean="0"/>
              <a:t>Airways</a:t>
            </a:r>
            <a:endParaRPr lang="en-US" sz="1329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291087" y="2237153"/>
            <a:ext cx="421422" cy="296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29" b="1" dirty="0" smtClean="0"/>
              <a:t>Air</a:t>
            </a:r>
            <a:endParaRPr lang="en-US" sz="1329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787772" y="3624382"/>
            <a:ext cx="376011" cy="296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9" b="1" i="1" dirty="0" smtClean="0"/>
              <a:t>P</a:t>
            </a:r>
            <a:r>
              <a:rPr lang="en-US" sz="1329" b="1" baseline="-25000" dirty="0" smtClean="0"/>
              <a:t>2</a:t>
            </a:r>
            <a:endParaRPr lang="en-US" sz="1329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755772" y="3116381"/>
            <a:ext cx="376011" cy="296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29" b="1" i="1" dirty="0" smtClean="0"/>
              <a:t>P</a:t>
            </a:r>
            <a:r>
              <a:rPr lang="en-US" sz="1329" b="1" baseline="-25000" dirty="0" smtClean="0"/>
              <a:t>1</a:t>
            </a:r>
            <a:endParaRPr lang="en-US" sz="1329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54001" y="4923691"/>
            <a:ext cx="3236784" cy="501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29" b="1" i="1" dirty="0"/>
              <a:t>r</a:t>
            </a:r>
            <a:r>
              <a:rPr lang="en-US" sz="1329" b="1" baseline="-25000" dirty="0"/>
              <a:t>1</a:t>
            </a:r>
            <a:r>
              <a:rPr lang="en-US" sz="1329" b="1" dirty="0"/>
              <a:t> &lt; </a:t>
            </a:r>
            <a:r>
              <a:rPr lang="en-US" sz="1329" b="1" i="1" dirty="0"/>
              <a:t>r</a:t>
            </a:r>
            <a:r>
              <a:rPr lang="en-US" sz="1329" b="1" baseline="-25000" dirty="0"/>
              <a:t>2</a:t>
            </a:r>
            <a:r>
              <a:rPr lang="en-US" sz="1329" b="1" dirty="0"/>
              <a:t>, </a:t>
            </a:r>
            <a:r>
              <a:rPr lang="en-US" sz="1329" b="1" i="1" dirty="0"/>
              <a:t>P</a:t>
            </a:r>
            <a:r>
              <a:rPr lang="en-US" sz="1329" b="1" baseline="-25000" dirty="0"/>
              <a:t>1</a:t>
            </a:r>
            <a:r>
              <a:rPr lang="en-US" sz="1329" b="1" dirty="0"/>
              <a:t> </a:t>
            </a:r>
            <a:r>
              <a:rPr lang="en-US" sz="1329" b="1" dirty="0" smtClean="0"/>
              <a:t>&gt; </a:t>
            </a:r>
            <a:r>
              <a:rPr lang="en-US" sz="1329" b="1" i="1" dirty="0"/>
              <a:t>P</a:t>
            </a:r>
            <a:r>
              <a:rPr lang="en-US" sz="1329" b="1" baseline="-25000" dirty="0"/>
              <a:t>2</a:t>
            </a:r>
          </a:p>
          <a:p>
            <a:pPr algn="ctr"/>
            <a:r>
              <a:rPr lang="en-US" sz="1329" b="1" dirty="0"/>
              <a:t>Smaller alveolus collapses into larger</a:t>
            </a:r>
          </a:p>
        </p:txBody>
      </p:sp>
    </p:spTree>
    <p:extLst>
      <p:ext uri="{BB962C8B-B14F-4D97-AF65-F5344CB8AC3E}">
        <p14:creationId xmlns:p14="http://schemas.microsoft.com/office/powerpoint/2010/main" val="15751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Airway Resistance</a:t>
            </a:r>
            <a:endParaRPr lang="en-US"/>
          </a:p>
        </p:txBody>
      </p:sp>
      <p:sp>
        <p:nvSpPr>
          <p:cNvPr id="13107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airways get smaller in diameter, they increase in number, keeping overall resistance low</a:t>
            </a:r>
          </a:p>
          <a:p>
            <a:r>
              <a:rPr lang="en-US" dirty="0" smtClean="0"/>
              <a:t>Pressure gradient is needed for air flow, so resistance is normally low</a:t>
            </a:r>
          </a:p>
          <a:p>
            <a:pPr lvl="1"/>
            <a:r>
              <a:rPr lang="en-US" dirty="0" smtClean="0"/>
              <a:t>~1 mm Hg </a:t>
            </a:r>
          </a:p>
          <a:p>
            <a:r>
              <a:rPr lang="en-US" dirty="0" smtClean="0"/>
              <a:t>Increase in resistance makes it harder to breathe</a:t>
            </a:r>
          </a:p>
          <a:p>
            <a:pPr lvl="1"/>
            <a:r>
              <a:rPr lang="en-US" dirty="0" smtClean="0"/>
              <a:t>Pressure gradient needed for air flow: &gt; 1 mm Hg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3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16.14  Effects of increasing airway resistance on the pressure changes required to move a fixed volume of air.</a:t>
            </a:r>
          </a:p>
        </p:txBody>
      </p:sp>
      <p:pic>
        <p:nvPicPr>
          <p:cNvPr id="15" name="Picture 14" descr="figure_16_14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1"/>
          <a:stretch/>
        </p:blipFill>
        <p:spPr>
          <a:xfrm>
            <a:off x="1214405" y="466007"/>
            <a:ext cx="6718878" cy="596457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 flipV="1">
            <a:off x="6232746" y="1018752"/>
            <a:ext cx="373152" cy="4218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flipH="1" flipV="1">
            <a:off x="6248971" y="2089536"/>
            <a:ext cx="348816" cy="80308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5312937" y="4963209"/>
            <a:ext cx="359068" cy="4111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2721409" y="425018"/>
            <a:ext cx="154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 Black"/>
                <a:cs typeface="Arial Black"/>
              </a:rPr>
              <a:t>Inspiration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50052" y="415659"/>
            <a:ext cx="147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 Black"/>
                <a:cs typeface="Arial Black"/>
              </a:rPr>
              <a:t>Expiration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79361" y="799416"/>
            <a:ext cx="1331891" cy="64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Increased</a:t>
            </a:r>
          </a:p>
          <a:p>
            <a:pPr algn="l"/>
            <a:r>
              <a:rPr lang="en-US" sz="1800" b="1" dirty="0"/>
              <a:t>resistance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9362" y="2708587"/>
            <a:ext cx="1331891" cy="64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Normal</a:t>
            </a:r>
          </a:p>
          <a:p>
            <a:pPr algn="l"/>
            <a:r>
              <a:rPr lang="en-US" sz="1800" b="1" dirty="0"/>
              <a:t>resistance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5643" y="4739973"/>
            <a:ext cx="2460682" cy="642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Volume of air moved</a:t>
            </a:r>
          </a:p>
          <a:p>
            <a:pPr algn="l"/>
            <a:r>
              <a:rPr lang="en-US" sz="1800" b="1" dirty="0"/>
              <a:t>into and out of lungs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65725" y="1229709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65725" y="18661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/>
              <a:t>1</a:t>
            </a:r>
            <a:endParaRPr lang="en-US" sz="1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665725" y="251202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/>
              <a:t>0</a:t>
            </a:r>
            <a:endParaRPr lang="en-US" sz="1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536490" y="3148418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/>
              <a:t>–1</a:t>
            </a:r>
            <a:endParaRPr lang="en-US" sz="1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536490" y="3784898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/>
              <a:t>–2</a:t>
            </a:r>
            <a:endParaRPr lang="en-US" sz="1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664867" y="4403013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/>
              <a:t>1</a:t>
            </a:r>
            <a:endParaRPr lang="en-US" sz="18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472357" y="5264132"/>
            <a:ext cx="50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/>
              <a:t>0.5</a:t>
            </a:r>
            <a:endParaRPr lang="en-US" sz="1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664867" y="609717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 smtClean="0"/>
              <a:t>0</a:t>
            </a:r>
            <a:endParaRPr lang="en-US" sz="1800" b="1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498436" y="2510460"/>
            <a:ext cx="367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/>
              <a:t>Intra-alveolar pressure (mm Hg)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265013" y="5278899"/>
            <a:ext cx="214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1" dirty="0"/>
              <a:t>Breath volume (L)</a:t>
            </a:r>
          </a:p>
        </p:txBody>
      </p:sp>
    </p:spTree>
    <p:extLst>
      <p:ext uri="{BB962C8B-B14F-4D97-AF65-F5344CB8AC3E}">
        <p14:creationId xmlns:p14="http://schemas.microsoft.com/office/powerpoint/2010/main" val="37622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Airway Resistance</a:t>
            </a:r>
            <a:endParaRPr lang="en-US"/>
          </a:p>
        </p:txBody>
      </p:sp>
      <p:sp>
        <p:nvSpPr>
          <p:cNvPr id="13517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 affecting airway resistance</a:t>
            </a:r>
          </a:p>
          <a:p>
            <a:pPr lvl="1"/>
            <a:r>
              <a:rPr lang="en-US" dirty="0" smtClean="0"/>
              <a:t>Passive forces</a:t>
            </a:r>
          </a:p>
          <a:p>
            <a:pPr lvl="2"/>
            <a:r>
              <a:rPr lang="en-US" dirty="0" smtClean="0"/>
              <a:t>Changes in </a:t>
            </a:r>
            <a:r>
              <a:rPr lang="en-US" dirty="0" err="1" smtClean="0"/>
              <a:t>transpulmonary</a:t>
            </a:r>
            <a:r>
              <a:rPr lang="en-US" dirty="0" smtClean="0"/>
              <a:t> pressure during respiratory cycle</a:t>
            </a:r>
          </a:p>
          <a:p>
            <a:pPr lvl="3"/>
            <a:r>
              <a:rPr lang="en-US" dirty="0" smtClean="0"/>
              <a:t>Inspiration: </a:t>
            </a:r>
            <a:r>
              <a:rPr lang="en-US" dirty="0" err="1" smtClean="0"/>
              <a:t>transpulmonary</a:t>
            </a:r>
            <a:r>
              <a:rPr lang="en-US" dirty="0" smtClean="0"/>
              <a:t> pressure increases, causing airways to expand</a:t>
            </a:r>
          </a:p>
          <a:p>
            <a:pPr lvl="2"/>
            <a:r>
              <a:rPr lang="en-US" dirty="0" smtClean="0"/>
              <a:t>Tractive forces</a:t>
            </a:r>
          </a:p>
          <a:p>
            <a:pPr lvl="3"/>
            <a:r>
              <a:rPr lang="en-US" dirty="0" smtClean="0"/>
              <a:t>Inspiration: as tissues move away from airways, they pull the airways open</a:t>
            </a:r>
          </a:p>
          <a:p>
            <a:pPr lvl="1"/>
            <a:r>
              <a:rPr lang="en-US" dirty="0" smtClean="0"/>
              <a:t>Contractile activity of smooth muscle</a:t>
            </a:r>
          </a:p>
          <a:p>
            <a:pPr lvl="1"/>
            <a:r>
              <a:rPr lang="en-US" dirty="0" smtClean="0"/>
              <a:t>Mucus secretion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60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Airway Resistance</a:t>
            </a:r>
            <a:endParaRPr lang="en-US"/>
          </a:p>
        </p:txBody>
      </p:sp>
      <p:sp>
        <p:nvSpPr>
          <p:cNvPr id="13721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Role of bronchiolar smooth muscle in airway resistance</a:t>
            </a:r>
          </a:p>
          <a:p>
            <a:pPr lvl="1"/>
            <a:r>
              <a:rPr lang="en-US" dirty="0" smtClean="0"/>
              <a:t>Bronchoconstriction: smooth muscle contracts, causing radius to decrease</a:t>
            </a:r>
          </a:p>
          <a:p>
            <a:pPr lvl="1"/>
            <a:r>
              <a:rPr lang="en-US" dirty="0" err="1" smtClean="0"/>
              <a:t>Bronchodilation</a:t>
            </a:r>
            <a:r>
              <a:rPr lang="en-US" dirty="0" smtClean="0"/>
              <a:t>: smooth muscle relaxes, causing radius to increase</a:t>
            </a:r>
          </a:p>
          <a:p>
            <a:pPr lvl="1"/>
            <a:r>
              <a:rPr lang="en-US" dirty="0" smtClean="0"/>
              <a:t>Contractile state of bronchiolar smooth muscle under extrinsic and intrinsic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78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Airway Resistance</a:t>
            </a:r>
            <a:endParaRPr lang="en-US"/>
          </a:p>
        </p:txBody>
      </p:sp>
      <p:sp>
        <p:nvSpPr>
          <p:cNvPr id="13926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Extrinsic control of bronchiole radius</a:t>
            </a:r>
          </a:p>
          <a:p>
            <a:pPr lvl="1"/>
            <a:r>
              <a:rPr lang="en-US" dirty="0" smtClean="0"/>
              <a:t>Autonomic nervous system</a:t>
            </a:r>
          </a:p>
          <a:p>
            <a:pPr lvl="2"/>
            <a:r>
              <a:rPr lang="en-US" dirty="0" smtClean="0"/>
              <a:t>Sympathetic </a:t>
            </a:r>
          </a:p>
          <a:p>
            <a:pPr lvl="3"/>
            <a:r>
              <a:rPr lang="en-US" dirty="0" smtClean="0"/>
              <a:t>Relaxation of smooth muscle</a:t>
            </a:r>
          </a:p>
          <a:p>
            <a:pPr lvl="3"/>
            <a:r>
              <a:rPr lang="en-US" dirty="0" err="1" smtClean="0"/>
              <a:t>Bronchodilation</a:t>
            </a:r>
            <a:endParaRPr lang="en-US" dirty="0" smtClean="0"/>
          </a:p>
          <a:p>
            <a:pPr lvl="2"/>
            <a:r>
              <a:rPr lang="en-US" dirty="0" smtClean="0"/>
              <a:t>Parasympathetic</a:t>
            </a:r>
          </a:p>
          <a:p>
            <a:pPr lvl="3"/>
            <a:r>
              <a:rPr lang="en-US" dirty="0" smtClean="0"/>
              <a:t>Contraction of smooth muscle</a:t>
            </a:r>
          </a:p>
          <a:p>
            <a:pPr lvl="3"/>
            <a:r>
              <a:rPr lang="en-US" dirty="0" smtClean="0"/>
              <a:t>Bronchoconstriction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429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Airway Resistance</a:t>
            </a:r>
            <a:endParaRPr lang="en-US"/>
          </a:p>
        </p:txBody>
      </p:sp>
      <p:sp>
        <p:nvSpPr>
          <p:cNvPr id="141314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Extrinsic control of bronchiole radius</a:t>
            </a:r>
          </a:p>
          <a:p>
            <a:pPr lvl="1"/>
            <a:r>
              <a:rPr lang="en-US" dirty="0" smtClean="0"/>
              <a:t>Hormonal control</a:t>
            </a:r>
          </a:p>
          <a:p>
            <a:pPr lvl="1"/>
            <a:r>
              <a:rPr lang="en-US" dirty="0" smtClean="0"/>
              <a:t>Epinephrine </a:t>
            </a:r>
          </a:p>
          <a:p>
            <a:pPr lvl="1"/>
            <a:r>
              <a:rPr lang="en-US" dirty="0" smtClean="0"/>
              <a:t>Relaxation of smooth muscle</a:t>
            </a:r>
          </a:p>
          <a:p>
            <a:pPr lvl="1"/>
            <a:r>
              <a:rPr lang="en-US" dirty="0" err="1" smtClean="0"/>
              <a:t>Bronchodilation</a:t>
            </a:r>
            <a:endParaRPr lang="en-US" dirty="0" smtClean="0"/>
          </a:p>
          <a:p>
            <a:r>
              <a:rPr lang="en-US" dirty="0" smtClean="0"/>
              <a:t>Intrinsic control of bronchiole radius</a:t>
            </a:r>
          </a:p>
          <a:p>
            <a:pPr lvl="1"/>
            <a:r>
              <a:rPr lang="en-US" dirty="0" smtClean="0"/>
              <a:t>Histamine: bronchoconstriction</a:t>
            </a:r>
          </a:p>
          <a:p>
            <a:pPr lvl="2"/>
            <a:r>
              <a:rPr lang="en-US" dirty="0" smtClean="0"/>
              <a:t>Released during asthma and allergies</a:t>
            </a:r>
          </a:p>
          <a:p>
            <a:pPr lvl="2"/>
            <a:r>
              <a:rPr lang="en-US" dirty="0" smtClean="0"/>
              <a:t>Also increases mucus secretion</a:t>
            </a:r>
          </a:p>
          <a:p>
            <a:pPr lvl="1"/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r>
              <a:rPr lang="en-US" dirty="0" smtClean="0"/>
              <a:t>: </a:t>
            </a:r>
            <a:r>
              <a:rPr lang="en-US" dirty="0" err="1" smtClean="0"/>
              <a:t>bronchodilation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061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Airway Resistance</a:t>
            </a:r>
            <a:endParaRPr lang="en-US"/>
          </a:p>
        </p:txBody>
      </p:sp>
      <p:sp>
        <p:nvSpPr>
          <p:cNvPr id="14336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Pathological states that increase airway resistance</a:t>
            </a:r>
          </a:p>
          <a:p>
            <a:pPr lvl="1"/>
            <a:r>
              <a:rPr lang="en-US" dirty="0" smtClean="0"/>
              <a:t>Asthma</a:t>
            </a:r>
          </a:p>
          <a:p>
            <a:pPr lvl="2"/>
            <a:r>
              <a:rPr lang="en-US" dirty="0" smtClean="0"/>
              <a:t>Caused by spastic contractions of bronchiolar smooth muscle</a:t>
            </a:r>
          </a:p>
          <a:p>
            <a:pPr lvl="1"/>
            <a:r>
              <a:rPr lang="en-US" dirty="0" smtClean="0"/>
              <a:t>Chronic obstructive pulmonary diseases</a:t>
            </a:r>
          </a:p>
          <a:p>
            <a:pPr lvl="2"/>
            <a:r>
              <a:rPr lang="en-US" dirty="0" smtClean="0"/>
              <a:t>COPD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869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16.5 Clinical Significance of Respiratory Volumes and Air Flows</a:t>
            </a:r>
            <a:endParaRPr lang="en-US"/>
          </a:p>
        </p:txBody>
      </p:sp>
      <p:sp>
        <p:nvSpPr>
          <p:cNvPr id="14541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Lung volumes and capacities</a:t>
            </a:r>
          </a:p>
          <a:p>
            <a:r>
              <a:rPr lang="en-US" dirty="0" smtClean="0"/>
              <a:t>Pulmonary function tests</a:t>
            </a:r>
          </a:p>
          <a:p>
            <a:r>
              <a:rPr lang="en-US" dirty="0" smtClean="0"/>
              <a:t>Alveolar ventilation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Respiratory Tract</a:t>
            </a:r>
            <a:endParaRPr lang="en-US"/>
          </a:p>
        </p:txBody>
      </p:sp>
      <p:sp>
        <p:nvSpPr>
          <p:cNvPr id="1843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Airways from pharynx to lungs</a:t>
            </a:r>
          </a:p>
          <a:p>
            <a:pPr lvl="1"/>
            <a:r>
              <a:rPr lang="en-US" smtClean="0"/>
              <a:t>Larynx</a:t>
            </a:r>
          </a:p>
          <a:p>
            <a:pPr lvl="1"/>
            <a:r>
              <a:rPr lang="en-US" smtClean="0"/>
              <a:t>Conducting zone</a:t>
            </a:r>
          </a:p>
          <a:p>
            <a:pPr lvl="1"/>
            <a:r>
              <a:rPr lang="en-US" smtClean="0"/>
              <a:t>Respiratory zone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26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16.15  Spirometry.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22" name="Picture 21" descr="figure_16_15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7"/>
          <a:stretch/>
        </p:blipFill>
        <p:spPr>
          <a:xfrm>
            <a:off x="271272" y="495635"/>
            <a:ext cx="8601456" cy="57915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 bwMode="auto">
          <a:xfrm flipV="1">
            <a:off x="4343400" y="1453215"/>
            <a:ext cx="838200" cy="59266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037667" y="2177115"/>
            <a:ext cx="622300" cy="11557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2549525" y="2348565"/>
            <a:ext cx="108658" cy="169396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Rectangle 25"/>
          <p:cNvSpPr/>
          <p:nvPr/>
        </p:nvSpPr>
        <p:spPr>
          <a:xfrm>
            <a:off x="5097548" y="1278571"/>
            <a:ext cx="49244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dirty="0"/>
              <a:t>Air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82228" y="1864724"/>
            <a:ext cx="78739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dirty="0" smtClean="0"/>
              <a:t>Water</a:t>
            </a:r>
            <a:endParaRPr lang="en-US" sz="1700" b="1" dirty="0"/>
          </a:p>
        </p:txBody>
      </p:sp>
      <p:sp>
        <p:nvSpPr>
          <p:cNvPr id="28" name="Rectangle 27"/>
          <p:cNvSpPr/>
          <p:nvPr/>
        </p:nvSpPr>
        <p:spPr>
          <a:xfrm>
            <a:off x="2023065" y="2148033"/>
            <a:ext cx="58449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dirty="0" smtClean="0"/>
              <a:t>Pen</a:t>
            </a:r>
            <a:endParaRPr lang="en-US" sz="1700" b="1" dirty="0"/>
          </a:p>
        </p:txBody>
      </p:sp>
      <p:sp>
        <p:nvSpPr>
          <p:cNvPr id="29" name="Rectangle 28"/>
          <p:cNvSpPr/>
          <p:nvPr/>
        </p:nvSpPr>
        <p:spPr>
          <a:xfrm>
            <a:off x="253244" y="3564572"/>
            <a:ext cx="10565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700" b="1" dirty="0"/>
              <a:t>Volume</a:t>
            </a:r>
          </a:p>
          <a:p>
            <a:pPr algn="l"/>
            <a:r>
              <a:rPr lang="en-US" sz="1700" b="1" dirty="0"/>
              <a:t>of air (L)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60013" y="5498880"/>
            <a:ext cx="1250437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700" b="1" dirty="0"/>
              <a:t>Rotation</a:t>
            </a:r>
          </a:p>
          <a:p>
            <a:pPr algn="l"/>
            <a:r>
              <a:rPr lang="en-US" sz="1700" b="1" dirty="0"/>
              <a:t>of drum at</a:t>
            </a:r>
          </a:p>
          <a:p>
            <a:pPr algn="l"/>
            <a:r>
              <a:rPr lang="en-US" sz="1700" b="1" dirty="0"/>
              <a:t>ﬁxed rate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98551" y="2861188"/>
            <a:ext cx="275600" cy="28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75" b="1" dirty="0" smtClean="0"/>
              <a:t>6</a:t>
            </a:r>
            <a:endParaRPr lang="en-US" sz="1275" b="1" dirty="0"/>
          </a:p>
        </p:txBody>
      </p:sp>
      <p:sp>
        <p:nvSpPr>
          <p:cNvPr id="32" name="Rectangle 31"/>
          <p:cNvSpPr/>
          <p:nvPr/>
        </p:nvSpPr>
        <p:spPr>
          <a:xfrm>
            <a:off x="1298551" y="3154265"/>
            <a:ext cx="275600" cy="28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75" b="1" dirty="0"/>
              <a:t>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298551" y="3447342"/>
            <a:ext cx="275600" cy="28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75" b="1" dirty="0" smtClean="0"/>
              <a:t>4</a:t>
            </a:r>
            <a:endParaRPr lang="en-US" sz="1275" b="1" dirty="0"/>
          </a:p>
        </p:txBody>
      </p:sp>
      <p:sp>
        <p:nvSpPr>
          <p:cNvPr id="34" name="Rectangle 33"/>
          <p:cNvSpPr/>
          <p:nvPr/>
        </p:nvSpPr>
        <p:spPr>
          <a:xfrm>
            <a:off x="1298551" y="3740419"/>
            <a:ext cx="275600" cy="28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75" b="1" dirty="0" smtClean="0"/>
              <a:t>3</a:t>
            </a:r>
            <a:endParaRPr lang="en-US" sz="1275" b="1" dirty="0"/>
          </a:p>
        </p:txBody>
      </p:sp>
      <p:sp>
        <p:nvSpPr>
          <p:cNvPr id="35" name="Rectangle 34"/>
          <p:cNvSpPr/>
          <p:nvPr/>
        </p:nvSpPr>
        <p:spPr>
          <a:xfrm>
            <a:off x="1298551" y="4033496"/>
            <a:ext cx="275600" cy="28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75" b="1" dirty="0" smtClean="0"/>
              <a:t>2</a:t>
            </a:r>
            <a:endParaRPr lang="en-US" sz="1275" b="1" dirty="0"/>
          </a:p>
        </p:txBody>
      </p:sp>
      <p:sp>
        <p:nvSpPr>
          <p:cNvPr id="36" name="Rectangle 35"/>
          <p:cNvSpPr/>
          <p:nvPr/>
        </p:nvSpPr>
        <p:spPr>
          <a:xfrm>
            <a:off x="1298551" y="4326573"/>
            <a:ext cx="275600" cy="28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75" b="1" dirty="0" smtClean="0"/>
              <a:t>1</a:t>
            </a:r>
            <a:endParaRPr lang="en-US" sz="1275" b="1" dirty="0"/>
          </a:p>
        </p:txBody>
      </p:sp>
      <p:sp>
        <p:nvSpPr>
          <p:cNvPr id="37" name="Rectangle 36"/>
          <p:cNvSpPr/>
          <p:nvPr/>
        </p:nvSpPr>
        <p:spPr>
          <a:xfrm>
            <a:off x="1308320" y="4609881"/>
            <a:ext cx="275600" cy="288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75" b="1" dirty="0" smtClean="0"/>
              <a:t>0</a:t>
            </a:r>
            <a:endParaRPr lang="en-US" sz="1275" b="1" dirty="0"/>
          </a:p>
        </p:txBody>
      </p:sp>
    </p:spTree>
    <p:extLst>
      <p:ext uri="{BB962C8B-B14F-4D97-AF65-F5344CB8AC3E}">
        <p14:creationId xmlns:p14="http://schemas.microsoft.com/office/powerpoint/2010/main" val="78292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16.16  Lung volumes and capacities measured using spirometry.</a:t>
            </a:r>
          </a:p>
        </p:txBody>
      </p:sp>
      <p:pic>
        <p:nvPicPr>
          <p:cNvPr id="79" name="Picture 78" descr="figure_16_16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380095" y="344526"/>
            <a:ext cx="8301038" cy="622770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 bwMode="auto">
          <a:xfrm>
            <a:off x="2003314" y="689778"/>
            <a:ext cx="371475" cy="2889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1" name="Straight Connector 80"/>
          <p:cNvCxnSpPr/>
          <p:nvPr/>
        </p:nvCxnSpPr>
        <p:spPr bwMode="auto">
          <a:xfrm flipV="1">
            <a:off x="4686189" y="1200953"/>
            <a:ext cx="285750" cy="1460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/>
          <p:nvPr/>
        </p:nvCxnSpPr>
        <p:spPr bwMode="auto">
          <a:xfrm flipH="1" flipV="1">
            <a:off x="1473089" y="2759878"/>
            <a:ext cx="120652" cy="22860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/>
          <p:nvPr/>
        </p:nvCxnSpPr>
        <p:spPr bwMode="auto">
          <a:xfrm>
            <a:off x="3621153" y="3584084"/>
            <a:ext cx="4586" cy="18226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1183745" y="351762"/>
            <a:ext cx="977792" cy="65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1180" b="1" dirty="0"/>
              <a:t>End of</a:t>
            </a:r>
          </a:p>
          <a:p>
            <a:pPr algn="l"/>
            <a:r>
              <a:rPr lang="en-US" sz="1180" b="1" dirty="0"/>
              <a:t>maximum</a:t>
            </a:r>
          </a:p>
          <a:p>
            <a:pPr algn="l"/>
            <a:r>
              <a:rPr lang="en-US" sz="1180" b="1" dirty="0"/>
              <a:t>inspiration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965284" y="312685"/>
            <a:ext cx="1345821" cy="27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1180" dirty="0">
                <a:latin typeface="Arial Black"/>
                <a:cs typeface="Arial Black"/>
              </a:rPr>
              <a:t>Lung Volumes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296592" y="312685"/>
            <a:ext cx="1523078" cy="27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1180" dirty="0">
                <a:latin typeface="Arial Black"/>
                <a:cs typeface="Arial Black"/>
              </a:rPr>
              <a:t>Lung Capacities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68981" y="830455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dirty="0"/>
              <a:t>5700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68981" y="2159071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dirty="0" smtClean="0"/>
              <a:t>2700</a:t>
            </a:r>
            <a:endParaRPr lang="en-US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568981" y="2588926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dirty="0" smtClean="0"/>
              <a:t>2200</a:t>
            </a:r>
            <a:endParaRPr lang="en-US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568982" y="3409541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dirty="0" smtClean="0"/>
              <a:t>1200</a:t>
            </a:r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814588" y="4386464"/>
            <a:ext cx="270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dirty="0" smtClean="0"/>
              <a:t>0</a:t>
            </a:r>
            <a:endParaRPr 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3365725" y="4542772"/>
            <a:ext cx="54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1052251" y="4738157"/>
            <a:ext cx="5851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dirty="0"/>
              <a:t>Normal lung volumes and capacities for a healthy, approximately 154-lb. male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273915" y="3702618"/>
            <a:ext cx="9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End of</a:t>
            </a:r>
          </a:p>
          <a:p>
            <a:pPr algn="l"/>
            <a:r>
              <a:rPr lang="en-US" b="1" dirty="0"/>
              <a:t>maximum</a:t>
            </a:r>
          </a:p>
          <a:p>
            <a:pPr algn="l"/>
            <a:r>
              <a:rPr lang="en-US" b="1" dirty="0"/>
              <a:t>expiration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599843" y="3888240"/>
            <a:ext cx="435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 smtClean="0"/>
              <a:t>RV</a:t>
            </a:r>
            <a:r>
              <a:rPr lang="en-US" b="1" baseline="30000" dirty="0" smtClean="0"/>
              <a:t>*</a:t>
            </a:r>
            <a:endParaRPr lang="en-US" b="1" baseline="30000" dirty="0"/>
          </a:p>
        </p:txBody>
      </p:sp>
      <p:sp>
        <p:nvSpPr>
          <p:cNvPr id="96" name="TextBox 95"/>
          <p:cNvSpPr txBox="1"/>
          <p:nvPr/>
        </p:nvSpPr>
        <p:spPr>
          <a:xfrm>
            <a:off x="1525224" y="2823387"/>
            <a:ext cx="9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End of</a:t>
            </a:r>
          </a:p>
          <a:p>
            <a:pPr algn="l"/>
            <a:r>
              <a:rPr lang="en-US" b="1" dirty="0" smtClean="0"/>
              <a:t>normal</a:t>
            </a:r>
            <a:endParaRPr lang="en-US" b="1" dirty="0"/>
          </a:p>
          <a:p>
            <a:pPr algn="l"/>
            <a:r>
              <a:rPr lang="en-US" b="1" dirty="0"/>
              <a:t>expiration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283687" y="2852694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1000" b="1" dirty="0" smtClean="0"/>
              <a:t>ERV</a:t>
            </a:r>
            <a:endParaRPr lang="en-US" sz="10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5227766" y="2960156"/>
            <a:ext cx="925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VC = </a:t>
            </a:r>
          </a:p>
          <a:p>
            <a:pPr algn="l"/>
            <a:r>
              <a:rPr lang="en-US" b="1" i="1" dirty="0"/>
              <a:t>V</a:t>
            </a:r>
            <a:r>
              <a:rPr lang="en-US" b="1" baseline="-25000" dirty="0"/>
              <a:t>T</a:t>
            </a:r>
            <a:r>
              <a:rPr lang="en-US" b="1" dirty="0"/>
              <a:t> + IRV </a:t>
            </a:r>
            <a:r>
              <a:rPr lang="en-US" b="1" dirty="0" smtClean="0"/>
              <a:t>+</a:t>
            </a:r>
            <a:br>
              <a:rPr lang="en-US" b="1" dirty="0" smtClean="0"/>
            </a:br>
            <a:r>
              <a:rPr lang="en-US" b="1" dirty="0" smtClean="0"/>
              <a:t>ERV</a:t>
            </a:r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7132765" y="3126233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1000" b="1" dirty="0"/>
              <a:t>FRC =</a:t>
            </a:r>
          </a:p>
          <a:p>
            <a:pPr algn="l"/>
            <a:r>
              <a:rPr lang="en-US" sz="1000" b="1" dirty="0"/>
              <a:t>ERV + RV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797071" y="1406849"/>
            <a:ext cx="98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TLC = </a:t>
            </a:r>
          </a:p>
          <a:p>
            <a:pPr algn="l"/>
            <a:r>
              <a:rPr lang="en-US" b="1" i="1" dirty="0"/>
              <a:t>V</a:t>
            </a:r>
            <a:r>
              <a:rPr lang="en-US" b="1" baseline="-25000" dirty="0"/>
              <a:t>T</a:t>
            </a:r>
            <a:r>
              <a:rPr lang="en-US" b="1" dirty="0"/>
              <a:t> + ERV +</a:t>
            </a:r>
          </a:p>
          <a:p>
            <a:pPr algn="l"/>
            <a:r>
              <a:rPr lang="en-US" b="1" dirty="0"/>
              <a:t>IRV + RV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36762" y="1406848"/>
            <a:ext cx="97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End of</a:t>
            </a:r>
          </a:p>
          <a:p>
            <a:pPr algn="l"/>
            <a:r>
              <a:rPr lang="en-US" b="1" dirty="0"/>
              <a:t>normal</a:t>
            </a:r>
          </a:p>
          <a:p>
            <a:pPr algn="l"/>
            <a:r>
              <a:rPr lang="en-US" b="1" dirty="0"/>
              <a:t>inspiration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296994" y="1846463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 smtClean="0"/>
              <a:t>IRV</a:t>
            </a:r>
            <a:endParaRPr lang="en-US" b="1" dirty="0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-58651" y="2598687"/>
            <a:ext cx="1117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b="1" dirty="0"/>
              <a:t>Volume (mL)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703041" y="5177772"/>
            <a:ext cx="1365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dirty="0">
                <a:latin typeface="Arial Black"/>
                <a:cs typeface="Arial Black"/>
              </a:rPr>
              <a:t>Lung Volumes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973525" y="5187540"/>
            <a:ext cx="154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dirty="0">
                <a:latin typeface="Arial Black"/>
                <a:cs typeface="Arial Black"/>
              </a:rPr>
              <a:t>Lung Capacities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42317" y="5474015"/>
            <a:ext cx="2222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150" b="1" i="1" dirty="0"/>
              <a:t>V</a:t>
            </a:r>
            <a:r>
              <a:rPr lang="en-US" sz="1150" b="1" baseline="-25000" dirty="0"/>
              <a:t>T</a:t>
            </a:r>
            <a:r>
              <a:rPr lang="en-US" sz="1150" b="1" dirty="0"/>
              <a:t>  = Tidal volume = 500 mL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20442" y="5667690"/>
            <a:ext cx="325036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150" b="1" dirty="0"/>
              <a:t>IRV = Inspiratory reserve volume = 3000 mL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75992" y="5858190"/>
            <a:ext cx="325036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150" b="1" dirty="0"/>
              <a:t>ERV = Expiratory reserve volume = 1000 mL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77192" y="6042340"/>
            <a:ext cx="2539966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150" b="1" dirty="0"/>
              <a:t>RV = Residual volume* = 1200 mL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220456" y="6315390"/>
            <a:ext cx="2717038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150" b="1" dirty="0"/>
              <a:t>*Cannot be measured by spirometry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314537" y="5489890"/>
            <a:ext cx="347577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150" b="1" dirty="0"/>
              <a:t>IC = Inspiratory capacity = </a:t>
            </a:r>
            <a:r>
              <a:rPr lang="en-US" sz="1150" b="1" i="1" dirty="0"/>
              <a:t>V</a:t>
            </a:r>
            <a:r>
              <a:rPr lang="en-US" sz="1150" b="1" baseline="-25000" dirty="0"/>
              <a:t>T</a:t>
            </a:r>
            <a:r>
              <a:rPr lang="en-US" sz="1150" b="1" dirty="0"/>
              <a:t> + IRV =  3500 mL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266912" y="5680390"/>
            <a:ext cx="3475777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150" b="1" dirty="0"/>
              <a:t>VC = Vital capacity = </a:t>
            </a:r>
            <a:r>
              <a:rPr lang="en-US" sz="1150" b="1" i="1" dirty="0"/>
              <a:t>V</a:t>
            </a:r>
            <a:r>
              <a:rPr lang="en-US" sz="1150" b="1" baseline="-25000" dirty="0"/>
              <a:t>T</a:t>
            </a:r>
            <a:r>
              <a:rPr lang="en-US" sz="1150" b="1" dirty="0"/>
              <a:t> + IRV + ERV = 4500 mL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80046" y="5864540"/>
            <a:ext cx="4233710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150" b="1" dirty="0"/>
              <a:t>FRC = Functional residual capacity = ERV + RV = 2200 mL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187611" y="6048690"/>
            <a:ext cx="4326531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150" b="1" dirty="0"/>
              <a:t>TLC = Total lung capacity = </a:t>
            </a:r>
            <a:r>
              <a:rPr lang="en-US" sz="1150" b="1" i="1" dirty="0"/>
              <a:t>V</a:t>
            </a:r>
            <a:r>
              <a:rPr lang="en-US" sz="1150" b="1" baseline="-25000" dirty="0"/>
              <a:t>T</a:t>
            </a:r>
            <a:r>
              <a:rPr lang="en-US" sz="1150" b="1" dirty="0"/>
              <a:t> + ERV + IRV + RV = 5700 mL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895608" y="1045388"/>
            <a:ext cx="79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dirty="0"/>
              <a:t>IC =</a:t>
            </a:r>
          </a:p>
          <a:p>
            <a:pPr algn="l"/>
            <a:r>
              <a:rPr lang="en-US" b="1" i="1" dirty="0"/>
              <a:t>V</a:t>
            </a:r>
            <a:r>
              <a:rPr lang="en-US" b="1" baseline="-25000" dirty="0"/>
              <a:t>T</a:t>
            </a:r>
            <a:r>
              <a:rPr lang="en-US" b="1" dirty="0"/>
              <a:t> + IRV</a:t>
            </a:r>
          </a:p>
        </p:txBody>
      </p:sp>
      <p:cxnSp>
        <p:nvCxnSpPr>
          <p:cNvPr id="116" name="Straight Connector 115"/>
          <p:cNvCxnSpPr/>
          <p:nvPr/>
        </p:nvCxnSpPr>
        <p:spPr bwMode="auto">
          <a:xfrm flipV="1">
            <a:off x="1254014" y="1988353"/>
            <a:ext cx="0" cy="3143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7" name="Straight Connector 116"/>
          <p:cNvCxnSpPr/>
          <p:nvPr/>
        </p:nvCxnSpPr>
        <p:spPr bwMode="auto">
          <a:xfrm flipV="1">
            <a:off x="1492139" y="2251878"/>
            <a:ext cx="114300" cy="254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8" name="TextBox 117"/>
          <p:cNvSpPr txBox="1"/>
          <p:nvPr/>
        </p:nvSpPr>
        <p:spPr>
          <a:xfrm>
            <a:off x="1455374" y="2013762"/>
            <a:ext cx="364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b="1" i="1" dirty="0" smtClean="0"/>
              <a:t>V</a:t>
            </a:r>
            <a:r>
              <a:rPr lang="en-US" b="1" baseline="-25000" dirty="0" smtClean="0"/>
              <a:t>T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26754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Lung Volumes and Capacities</a:t>
            </a:r>
            <a:endParaRPr lang="en-US"/>
          </a:p>
        </p:txBody>
      </p:sp>
      <p:sp>
        <p:nvSpPr>
          <p:cNvPr id="15155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lung capacity</a:t>
            </a:r>
          </a:p>
          <a:p>
            <a:pPr lvl="1"/>
            <a:r>
              <a:rPr lang="en-US" dirty="0" smtClean="0"/>
              <a:t>Tidal volume (V</a:t>
            </a:r>
            <a:r>
              <a:rPr lang="en-US" baseline="-25000" dirty="0" smtClean="0"/>
              <a:t>T</a:t>
            </a:r>
            <a:r>
              <a:rPr lang="en-US" dirty="0" smtClean="0"/>
              <a:t>):</a:t>
            </a:r>
            <a:r>
              <a:rPr lang="en-US" dirty="0" smtClean="0">
                <a:sym typeface="Symbol" charset="0"/>
              </a:rPr>
              <a:t> 500 mL</a:t>
            </a:r>
          </a:p>
          <a:p>
            <a:pPr lvl="2"/>
            <a:r>
              <a:rPr lang="en-US" dirty="0" smtClean="0">
                <a:sym typeface="Symbol" charset="0"/>
              </a:rPr>
              <a:t>Single, unforced breath</a:t>
            </a:r>
            <a:endParaRPr lang="en-US" dirty="0" smtClean="0"/>
          </a:p>
          <a:p>
            <a:pPr lvl="1"/>
            <a:r>
              <a:rPr lang="en-US" dirty="0" smtClean="0"/>
              <a:t>Inspiratory reserve volume (IRV):</a:t>
            </a:r>
            <a:r>
              <a:rPr lang="en-US" dirty="0" smtClean="0">
                <a:sym typeface="Symbol" charset="0"/>
              </a:rPr>
              <a:t> 3000 mL</a:t>
            </a:r>
          </a:p>
          <a:p>
            <a:pPr lvl="2"/>
            <a:r>
              <a:rPr lang="en-US" dirty="0" smtClean="0">
                <a:sym typeface="Symbol" charset="0"/>
              </a:rPr>
              <a:t>After breathing in, volume you can still inspire</a:t>
            </a:r>
          </a:p>
          <a:p>
            <a:pPr lvl="1"/>
            <a:r>
              <a:rPr lang="en-US" dirty="0" smtClean="0"/>
              <a:t>Expiratory reserve volume (ERV):</a:t>
            </a:r>
            <a:r>
              <a:rPr lang="en-US" dirty="0" smtClean="0">
                <a:sym typeface="Symbol" charset="0"/>
              </a:rPr>
              <a:t> 1000 mL</a:t>
            </a:r>
          </a:p>
          <a:p>
            <a:pPr lvl="2"/>
            <a:r>
              <a:rPr lang="en-US" dirty="0" smtClean="0">
                <a:sym typeface="Symbol" charset="0"/>
              </a:rPr>
              <a:t>After breathing out, volume you can still expire</a:t>
            </a:r>
          </a:p>
          <a:p>
            <a:pPr lvl="1"/>
            <a:r>
              <a:rPr lang="en-US" dirty="0" smtClean="0"/>
              <a:t>Residual volume (RV):</a:t>
            </a:r>
            <a:r>
              <a:rPr lang="en-US" dirty="0" smtClean="0">
                <a:sym typeface="Symbol" charset="0"/>
              </a:rPr>
              <a:t> 1200 mL</a:t>
            </a:r>
          </a:p>
          <a:p>
            <a:pPr lvl="2"/>
            <a:r>
              <a:rPr lang="en-US" dirty="0" smtClean="0">
                <a:sym typeface="Symbol" charset="0"/>
              </a:rPr>
              <a:t>Volume left after ERV</a:t>
            </a:r>
          </a:p>
          <a:p>
            <a:pPr lvl="2"/>
            <a:r>
              <a:rPr lang="en-US" dirty="0" smtClean="0">
                <a:sym typeface="Symbol" charset="0"/>
              </a:rPr>
              <a:t>Measurable by </a:t>
            </a:r>
            <a:r>
              <a:rPr lang="en-US" i="1" dirty="0" smtClean="0">
                <a:sym typeface="Symbol" charset="0"/>
              </a:rPr>
              <a:t>helium dilution method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72719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Lung Volumes and Capacities</a:t>
            </a:r>
            <a:endParaRPr lang="en-US"/>
          </a:p>
        </p:txBody>
      </p:sp>
      <p:sp>
        <p:nvSpPr>
          <p:cNvPr id="15360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Inspiratory capacity (IC) = V</a:t>
            </a:r>
            <a:r>
              <a:rPr lang="en-US" baseline="-25000" dirty="0" smtClean="0"/>
              <a:t>T</a:t>
            </a:r>
            <a:r>
              <a:rPr lang="en-US" dirty="0" smtClean="0"/>
              <a:t> + IRV = 3500 mL</a:t>
            </a:r>
          </a:p>
          <a:p>
            <a:r>
              <a:rPr lang="en-US" dirty="0" smtClean="0"/>
              <a:t>Vital capacity (VC) = maximum volume expired after maximum inspiration</a:t>
            </a:r>
          </a:p>
          <a:p>
            <a:pPr lvl="1"/>
            <a:r>
              <a:rPr lang="en-US" dirty="0" smtClean="0"/>
              <a:t>VC = V</a:t>
            </a:r>
            <a:r>
              <a:rPr lang="en-US" baseline="-25000" dirty="0" smtClean="0"/>
              <a:t>T</a:t>
            </a:r>
            <a:r>
              <a:rPr lang="en-US" dirty="0" smtClean="0"/>
              <a:t> + IRV + ERV = 4500 mL</a:t>
            </a:r>
          </a:p>
          <a:p>
            <a:r>
              <a:rPr lang="en-US" dirty="0" smtClean="0"/>
              <a:t>Functional residual capacity (FRC) = volume remaining after resting tidal volume</a:t>
            </a:r>
          </a:p>
          <a:p>
            <a:pPr lvl="1"/>
            <a:r>
              <a:rPr lang="en-US" dirty="0" smtClean="0"/>
              <a:t>FRC = ERV + RV = 2200 mL</a:t>
            </a:r>
          </a:p>
          <a:p>
            <a:r>
              <a:rPr lang="en-US" dirty="0" smtClean="0"/>
              <a:t>Total lung capacity (TLC) = volume air in lungs after maximum inspiration</a:t>
            </a:r>
          </a:p>
          <a:p>
            <a:pPr lvl="1"/>
            <a:r>
              <a:rPr lang="en-US" dirty="0" smtClean="0"/>
              <a:t>TLC = V</a:t>
            </a:r>
            <a:r>
              <a:rPr lang="en-US" baseline="-25000" dirty="0" smtClean="0"/>
              <a:t>T</a:t>
            </a:r>
            <a:r>
              <a:rPr lang="en-US" dirty="0" smtClean="0"/>
              <a:t> + IRV + ERV + RV = 5700 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94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Pulmonary Function Tests</a:t>
            </a:r>
            <a:endParaRPr lang="en-US"/>
          </a:p>
        </p:txBody>
      </p:sp>
      <p:sp>
        <p:nvSpPr>
          <p:cNvPr id="1556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Obstructive pulmonary diseases</a:t>
            </a:r>
          </a:p>
          <a:p>
            <a:pPr lvl="1"/>
            <a:r>
              <a:rPr lang="en-US" dirty="0" smtClean="0"/>
              <a:t>Associated with increased airway resistance</a:t>
            </a:r>
          </a:p>
          <a:p>
            <a:pPr lvl="1"/>
            <a:r>
              <a:rPr lang="en-US" dirty="0" smtClean="0"/>
              <a:t>Residual volume increases (making it more difficult to expire)</a:t>
            </a:r>
          </a:p>
          <a:p>
            <a:pPr lvl="1"/>
            <a:r>
              <a:rPr lang="en-US" dirty="0" smtClean="0"/>
              <a:t>Functional residual capacity increases</a:t>
            </a:r>
          </a:p>
          <a:p>
            <a:pPr lvl="1"/>
            <a:r>
              <a:rPr lang="en-US" dirty="0" smtClean="0"/>
              <a:t>Vital capacity decreases</a:t>
            </a:r>
          </a:p>
          <a:p>
            <a:pPr lvl="1"/>
            <a:r>
              <a:rPr lang="en-US" dirty="0" smtClean="0"/>
              <a:t>Major obstructive pulmonary diseases</a:t>
            </a:r>
          </a:p>
          <a:p>
            <a:pPr lvl="2"/>
            <a:r>
              <a:rPr lang="en-US" dirty="0" smtClean="0"/>
              <a:t>COPD (chronic bronchitis and emphysema)</a:t>
            </a:r>
          </a:p>
          <a:p>
            <a:pPr lvl="2"/>
            <a:r>
              <a:rPr lang="en-US" dirty="0" smtClean="0"/>
              <a:t>Asthma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79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Pulmonary Function Tests</a:t>
            </a:r>
            <a:endParaRPr lang="en-US"/>
          </a:p>
        </p:txBody>
      </p:sp>
      <p:sp>
        <p:nvSpPr>
          <p:cNvPr id="15769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Restrictive pulmonary diseases</a:t>
            </a:r>
          </a:p>
          <a:p>
            <a:pPr lvl="1"/>
            <a:r>
              <a:rPr lang="en-US" dirty="0" smtClean="0"/>
              <a:t>More difficult for lungs to expand</a:t>
            </a:r>
          </a:p>
          <a:p>
            <a:pPr lvl="1"/>
            <a:r>
              <a:rPr lang="en-US" dirty="0" smtClean="0"/>
              <a:t>Total lung capacity decreases</a:t>
            </a:r>
          </a:p>
          <a:p>
            <a:pPr lvl="1"/>
            <a:r>
              <a:rPr lang="en-US" dirty="0" smtClean="0"/>
              <a:t>Vital capacity decreases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528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16.17  Pulmonary function test.</a:t>
            </a:r>
          </a:p>
        </p:txBody>
      </p:sp>
      <p:pic>
        <p:nvPicPr>
          <p:cNvPr id="24" name="Picture 23" descr="figure_16_17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2445264" y="384063"/>
            <a:ext cx="4253473" cy="622770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 bwMode="auto">
          <a:xfrm flipV="1">
            <a:off x="4682184" y="4240865"/>
            <a:ext cx="4116" cy="20872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4974284" y="4560718"/>
            <a:ext cx="941" cy="2357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4974284" y="5183018"/>
            <a:ext cx="941" cy="18497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5493191" y="918838"/>
            <a:ext cx="1313261" cy="447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/>
              <a:t>Volume exhaled</a:t>
            </a:r>
          </a:p>
          <a:p>
            <a:pPr algn="l"/>
            <a:r>
              <a:rPr lang="en-US" sz="1154" b="1" dirty="0"/>
              <a:t>in 1 second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93191" y="664837"/>
            <a:ext cx="480644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/>
              <a:t>FVC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43960" y="2296299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1</a:t>
            </a:r>
            <a:endParaRPr lang="en-US" sz="1154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915459" y="2296299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2</a:t>
            </a:r>
            <a:endParaRPr lang="en-US" sz="1154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482725" y="2296299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3</a:t>
            </a:r>
            <a:endParaRPr lang="en-US" sz="1154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062691" y="2296299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4</a:t>
            </a:r>
            <a:endParaRPr lang="en-US" sz="1154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822328" y="2495266"/>
            <a:ext cx="913988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Time (sec)</a:t>
            </a:r>
            <a:endParaRPr lang="en-US" sz="1154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632761" y="1784068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1</a:t>
            </a:r>
            <a:endParaRPr lang="en-US" sz="1154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632761" y="1415768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2</a:t>
            </a:r>
            <a:endParaRPr lang="en-US" sz="1154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632761" y="1034769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3</a:t>
            </a:r>
            <a:endParaRPr lang="en-US" sz="1154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632761" y="653771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4</a:t>
            </a:r>
            <a:endParaRPr lang="en-US" sz="1154" b="1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1807971" y="1237971"/>
            <a:ext cx="1518624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Volume expired (L)</a:t>
            </a:r>
            <a:endParaRPr lang="en-US" sz="1154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696262" y="2800066"/>
            <a:ext cx="641182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FEV</a:t>
            </a:r>
            <a:r>
              <a:rPr lang="en-US" sz="1154" b="1" baseline="-25000" dirty="0" smtClean="0"/>
              <a:t>1 </a:t>
            </a:r>
            <a:r>
              <a:rPr lang="en-US" sz="1154" b="1" dirty="0" smtClean="0"/>
              <a:t>=</a:t>
            </a:r>
            <a:endParaRPr lang="en-US" sz="1154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229655" y="2715399"/>
            <a:ext cx="1804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/>
              <a:t>Volume exhaled in 1 </a:t>
            </a:r>
            <a:r>
              <a:rPr lang="en-US" sz="1100" b="1" dirty="0" smtClean="0"/>
              <a:t>sec</a:t>
            </a:r>
            <a:endParaRPr lang="en-US" sz="11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894288" y="292283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FVC</a:t>
            </a:r>
            <a:endParaRPr lang="en-US" sz="11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893356" y="2804301"/>
            <a:ext cx="788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× 100% =</a:t>
            </a:r>
            <a:endParaRPr lang="en-US" sz="11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369357" y="3121801"/>
            <a:ext cx="746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3200 mL</a:t>
            </a:r>
            <a:endParaRPr lang="en-US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369357" y="3333467"/>
            <a:ext cx="746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4000 mL</a:t>
            </a:r>
            <a:endParaRPr lang="en-US" sz="11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012823" y="3210701"/>
            <a:ext cx="1110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b="1" dirty="0" smtClean="0"/>
              <a:t>× 100% = 80%</a:t>
            </a:r>
            <a:endParaRPr lang="en-US" sz="1100" b="1" dirty="0"/>
          </a:p>
        </p:txBody>
      </p:sp>
      <p:sp>
        <p:nvSpPr>
          <p:cNvPr id="47" name="Freeform 46"/>
          <p:cNvSpPr/>
          <p:nvPr/>
        </p:nvSpPr>
        <p:spPr>
          <a:xfrm>
            <a:off x="3306233" y="2934882"/>
            <a:ext cx="1625600" cy="8466"/>
          </a:xfrm>
          <a:custGeom>
            <a:avLst/>
            <a:gdLst>
              <a:gd name="connsiteX0" fmla="*/ 0 w 1625600"/>
              <a:gd name="connsiteY0" fmla="*/ 8466 h 8466"/>
              <a:gd name="connsiteX1" fmla="*/ 1625600 w 1625600"/>
              <a:gd name="connsiteY1" fmla="*/ 0 h 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600" h="8466">
                <a:moveTo>
                  <a:pt x="0" y="8466"/>
                </a:moveTo>
                <a:lnTo>
                  <a:pt x="16256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3437467" y="3349748"/>
            <a:ext cx="605366" cy="0"/>
          </a:xfrm>
          <a:custGeom>
            <a:avLst/>
            <a:gdLst>
              <a:gd name="connsiteX0" fmla="*/ 0 w 605366"/>
              <a:gd name="connsiteY0" fmla="*/ 0 h 0"/>
              <a:gd name="connsiteX1" fmla="*/ 605366 w 60536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5366">
                <a:moveTo>
                  <a:pt x="0" y="0"/>
                </a:moveTo>
                <a:lnTo>
                  <a:pt x="605366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32761" y="5418222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1</a:t>
            </a:r>
            <a:endParaRPr lang="en-US" sz="1154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632761" y="5049922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2</a:t>
            </a:r>
            <a:endParaRPr lang="en-US" sz="1154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632761" y="4668923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3</a:t>
            </a:r>
            <a:endParaRPr lang="en-US" sz="1154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632761" y="4287925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4</a:t>
            </a:r>
            <a:endParaRPr lang="en-US" sz="1154" b="1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1807971" y="4872125"/>
            <a:ext cx="1518624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Volume expired (L)</a:t>
            </a:r>
            <a:endParaRPr lang="en-US" sz="1154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342377" y="4014387"/>
            <a:ext cx="694534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Normal</a:t>
            </a:r>
            <a:endParaRPr lang="en-US" sz="1154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479147" y="4717773"/>
            <a:ext cx="100706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/>
              <a:t>Obstructive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08454" y="5284388"/>
            <a:ext cx="941447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/>
              <a:t>Restrictive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343960" y="5920684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1</a:t>
            </a:r>
            <a:endParaRPr lang="en-US" sz="1154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915459" y="5920684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2</a:t>
            </a:r>
            <a:endParaRPr lang="en-US" sz="1154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4482725" y="5920684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3</a:t>
            </a:r>
            <a:endParaRPr lang="en-US" sz="1154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5062691" y="5920684"/>
            <a:ext cx="266970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4</a:t>
            </a:r>
            <a:endParaRPr lang="en-US" sz="1154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3822328" y="6119651"/>
            <a:ext cx="913988" cy="26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54" b="1" dirty="0" smtClean="0"/>
              <a:t>Time (sec)</a:t>
            </a:r>
            <a:endParaRPr lang="en-US" sz="1154" b="1" dirty="0"/>
          </a:p>
        </p:txBody>
      </p:sp>
    </p:spTree>
    <p:extLst>
      <p:ext uri="{BB962C8B-B14F-4D97-AF65-F5344CB8AC3E}">
        <p14:creationId xmlns:p14="http://schemas.microsoft.com/office/powerpoint/2010/main" val="42342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Pulmonary Function Tests</a:t>
            </a:r>
            <a:endParaRPr lang="en-US"/>
          </a:p>
        </p:txBody>
      </p:sp>
      <p:sp>
        <p:nvSpPr>
          <p:cNvPr id="161794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Forced vital capacity (FVC) = maximum-volume inhalation followed by exhalation as fast as possible</a:t>
            </a:r>
          </a:p>
          <a:p>
            <a:pPr lvl="1"/>
            <a:r>
              <a:rPr lang="en-US" dirty="0" smtClean="0"/>
              <a:t>Low FVC indicates restrictive pulmonary disease</a:t>
            </a:r>
          </a:p>
          <a:p>
            <a:r>
              <a:rPr lang="en-US" dirty="0" smtClean="0"/>
              <a:t>Forced expiratory volume (FEV) = percentage of FVC that can be exhaled within certain time frame</a:t>
            </a:r>
          </a:p>
          <a:p>
            <a:pPr lvl="1"/>
            <a:r>
              <a:rPr lang="en-US" dirty="0" smtClean="0"/>
              <a:t>FEV</a:t>
            </a:r>
            <a:r>
              <a:rPr lang="en-US" baseline="-25000" dirty="0" smtClean="0"/>
              <a:t>1</a:t>
            </a:r>
            <a:r>
              <a:rPr lang="en-US" dirty="0" smtClean="0"/>
              <a:t> = percentage of FVC that can be exhaled within 1 second</a:t>
            </a:r>
          </a:p>
          <a:p>
            <a:pPr lvl="1"/>
            <a:r>
              <a:rPr lang="en-US" dirty="0" smtClean="0"/>
              <a:t>Normal FEV</a:t>
            </a:r>
            <a:r>
              <a:rPr lang="en-US" baseline="-25000" dirty="0" smtClean="0"/>
              <a:t>1</a:t>
            </a:r>
            <a:r>
              <a:rPr lang="en-US" dirty="0" smtClean="0"/>
              <a:t> = 80%</a:t>
            </a:r>
          </a:p>
          <a:p>
            <a:pPr lvl="2"/>
            <a:r>
              <a:rPr lang="en-US" dirty="0" smtClean="0"/>
              <a:t>If FVC = 4000 mL, should expire 3200 mL in 1 sec</a:t>
            </a:r>
          </a:p>
          <a:p>
            <a:pPr lvl="2"/>
            <a:r>
              <a:rPr lang="en-US" dirty="0" smtClean="0"/>
              <a:t>FEV</a:t>
            </a:r>
            <a:r>
              <a:rPr lang="en-US" baseline="-25000" dirty="0" smtClean="0"/>
              <a:t>1</a:t>
            </a:r>
            <a:r>
              <a:rPr lang="en-US" dirty="0" smtClean="0"/>
              <a:t> &lt; 80% indicates obstructive pulmonary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6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Pulmonary Function Tests</a:t>
            </a:r>
            <a:endParaRPr lang="en-US"/>
          </a:p>
        </p:txBody>
      </p:sp>
      <p:sp>
        <p:nvSpPr>
          <p:cNvPr id="16384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Peak expiratory flow rate (PEFR) = maximum rate at which a person can exhale</a:t>
            </a:r>
          </a:p>
          <a:p>
            <a:r>
              <a:rPr lang="en-US" smtClean="0"/>
              <a:t>Men = 9 L/sec</a:t>
            </a:r>
          </a:p>
          <a:p>
            <a:r>
              <a:rPr lang="en-US" smtClean="0"/>
              <a:t>Women = 7 L/sec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8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16.18  Flow-volume curve for expiration.</a:t>
            </a:r>
          </a:p>
        </p:txBody>
      </p:sp>
      <p:pic>
        <p:nvPicPr>
          <p:cNvPr id="14" name="Picture 13" descr="figure_16_18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"/>
          <a:stretch/>
        </p:blipFill>
        <p:spPr>
          <a:xfrm>
            <a:off x="271272" y="542544"/>
            <a:ext cx="8601456" cy="556286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2383367" y="2256366"/>
            <a:ext cx="4953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2290234" y="3462866"/>
            <a:ext cx="146473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3365500" y="4648199"/>
            <a:ext cx="162136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7144242" y="1162539"/>
            <a:ext cx="1800493" cy="610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/>
              <a:t>Peak expiratory</a:t>
            </a:r>
          </a:p>
          <a:p>
            <a:pPr algn="l"/>
            <a:r>
              <a:rPr lang="en-US" sz="1685" b="1" dirty="0"/>
              <a:t>flow rate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36011" y="2071078"/>
            <a:ext cx="929145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/>
              <a:t>Normal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5472" y="3282464"/>
            <a:ext cx="128967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/>
              <a:t>Restrictive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6396" y="4445002"/>
            <a:ext cx="1385475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/>
              <a:t>Obstructive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61243" y="5802926"/>
            <a:ext cx="1285030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/>
              <a:t>Volume (L)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49858" y="5490311"/>
            <a:ext cx="30484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1</a:t>
            </a:r>
            <a:endParaRPr lang="en-US" sz="1685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344012" y="5490311"/>
            <a:ext cx="30484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2</a:t>
            </a:r>
            <a:endParaRPr lang="en-US" sz="1685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457705" y="5490311"/>
            <a:ext cx="30484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3</a:t>
            </a:r>
            <a:endParaRPr lang="en-US" sz="1685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571397" y="5490311"/>
            <a:ext cx="30484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4</a:t>
            </a:r>
            <a:endParaRPr lang="en-US" sz="1685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665551" y="5490311"/>
            <a:ext cx="30484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5</a:t>
            </a:r>
            <a:endParaRPr lang="en-US" sz="1685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79322" y="732696"/>
            <a:ext cx="425018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10</a:t>
            </a:r>
            <a:endParaRPr lang="en-US" sz="1685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86781" y="1621696"/>
            <a:ext cx="30484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8</a:t>
            </a:r>
            <a:endParaRPr lang="en-US" sz="1685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86781" y="2500927"/>
            <a:ext cx="30484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6</a:t>
            </a:r>
            <a:endParaRPr lang="en-US" sz="1685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86781" y="3399696"/>
            <a:ext cx="30484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4</a:t>
            </a:r>
            <a:endParaRPr lang="en-US" sz="1685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86781" y="4259388"/>
            <a:ext cx="30484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 smtClean="0"/>
              <a:t>2</a:t>
            </a:r>
            <a:endParaRPr lang="en-US" sz="1685" b="1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310213" y="2842849"/>
            <a:ext cx="1433271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85" b="1" dirty="0"/>
              <a:t>Flow (L/sec)</a:t>
            </a:r>
          </a:p>
        </p:txBody>
      </p:sp>
    </p:spTree>
    <p:extLst>
      <p:ext uri="{BB962C8B-B14F-4D97-AF65-F5344CB8AC3E}">
        <p14:creationId xmlns:p14="http://schemas.microsoft.com/office/powerpoint/2010/main" val="9383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1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16.2  Anatomy of the upper airways and the respiratory tract.</a:t>
            </a:r>
          </a:p>
        </p:txBody>
      </p:sp>
      <p:pic>
        <p:nvPicPr>
          <p:cNvPr id="56" name="Picture 55" descr="figure_16_02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"/>
          <a:stretch/>
        </p:blipFill>
        <p:spPr>
          <a:xfrm>
            <a:off x="1665755" y="374218"/>
            <a:ext cx="5812491" cy="6227704"/>
          </a:xfrm>
          <a:prstGeom prst="rect">
            <a:avLst/>
          </a:prstGeom>
        </p:spPr>
      </p:pic>
      <p:sp>
        <p:nvSpPr>
          <p:cNvPr id="57" name="Freeform 56"/>
          <p:cNvSpPr/>
          <p:nvPr/>
        </p:nvSpPr>
        <p:spPr>
          <a:xfrm>
            <a:off x="2819400" y="1703720"/>
            <a:ext cx="762000" cy="3175"/>
          </a:xfrm>
          <a:custGeom>
            <a:avLst/>
            <a:gdLst>
              <a:gd name="connsiteX0" fmla="*/ 762000 w 762000"/>
              <a:gd name="connsiteY0" fmla="*/ 3175 h 3175"/>
              <a:gd name="connsiteX1" fmla="*/ 0 w 762000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 h="3175">
                <a:moveTo>
                  <a:pt x="762000" y="3175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2752725" y="1967245"/>
            <a:ext cx="914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2701925" y="2224420"/>
            <a:ext cx="1552575" cy="3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2574925" y="2440320"/>
            <a:ext cx="167322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2647950" y="2776870"/>
            <a:ext cx="169545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V="1">
            <a:off x="2457450" y="2980070"/>
            <a:ext cx="1885950" cy="3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V="1">
            <a:off x="2260600" y="3129296"/>
            <a:ext cx="1539875" cy="63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Freeform 63"/>
          <p:cNvSpPr/>
          <p:nvPr/>
        </p:nvSpPr>
        <p:spPr>
          <a:xfrm>
            <a:off x="4117975" y="2891170"/>
            <a:ext cx="190500" cy="85725"/>
          </a:xfrm>
          <a:custGeom>
            <a:avLst/>
            <a:gdLst>
              <a:gd name="connsiteX0" fmla="*/ 0 w 190500"/>
              <a:gd name="connsiteY0" fmla="*/ 85725 h 85725"/>
              <a:gd name="connsiteX1" fmla="*/ 190500 w 190500"/>
              <a:gd name="connsiteY1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85725">
                <a:moveTo>
                  <a:pt x="0" y="85725"/>
                </a:moveTo>
                <a:lnTo>
                  <a:pt x="1905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>
            <a:off x="2514600" y="3627770"/>
            <a:ext cx="1927225" cy="317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" name="Freeform 65"/>
          <p:cNvSpPr/>
          <p:nvPr/>
        </p:nvSpPr>
        <p:spPr>
          <a:xfrm flipV="1">
            <a:off x="3879849" y="3630945"/>
            <a:ext cx="371475" cy="45719"/>
          </a:xfrm>
          <a:custGeom>
            <a:avLst/>
            <a:gdLst>
              <a:gd name="connsiteX0" fmla="*/ 0 w 190500"/>
              <a:gd name="connsiteY0" fmla="*/ 85725 h 85725"/>
              <a:gd name="connsiteX1" fmla="*/ 190500 w 190500"/>
              <a:gd name="connsiteY1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85725">
                <a:moveTo>
                  <a:pt x="0" y="85725"/>
                </a:moveTo>
                <a:lnTo>
                  <a:pt x="1905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3679825" y="3977020"/>
            <a:ext cx="266700" cy="60325"/>
          </a:xfrm>
          <a:custGeom>
            <a:avLst/>
            <a:gdLst>
              <a:gd name="connsiteX0" fmla="*/ 0 w 190500"/>
              <a:gd name="connsiteY0" fmla="*/ 85725 h 85725"/>
              <a:gd name="connsiteX1" fmla="*/ 190500 w 190500"/>
              <a:gd name="connsiteY1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85725">
                <a:moveTo>
                  <a:pt x="0" y="85725"/>
                </a:moveTo>
                <a:lnTo>
                  <a:pt x="1905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2654300" y="4034170"/>
            <a:ext cx="2212975" cy="635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 flipV="1">
            <a:off x="2555875" y="4383420"/>
            <a:ext cx="1460500" cy="63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" name="Freeform 69"/>
          <p:cNvSpPr/>
          <p:nvPr/>
        </p:nvSpPr>
        <p:spPr>
          <a:xfrm>
            <a:off x="3743324" y="4272295"/>
            <a:ext cx="1177925" cy="111125"/>
          </a:xfrm>
          <a:custGeom>
            <a:avLst/>
            <a:gdLst>
              <a:gd name="connsiteX0" fmla="*/ 0 w 190500"/>
              <a:gd name="connsiteY0" fmla="*/ 85725 h 85725"/>
              <a:gd name="connsiteX1" fmla="*/ 190500 w 190500"/>
              <a:gd name="connsiteY1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85725">
                <a:moveTo>
                  <a:pt x="0" y="85725"/>
                </a:moveTo>
                <a:lnTo>
                  <a:pt x="1905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 flipV="1">
            <a:off x="2298700" y="5120020"/>
            <a:ext cx="1181100" cy="3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2" name="Freeform 71"/>
          <p:cNvSpPr/>
          <p:nvPr/>
        </p:nvSpPr>
        <p:spPr>
          <a:xfrm>
            <a:off x="3892550" y="4742195"/>
            <a:ext cx="996950" cy="228600"/>
          </a:xfrm>
          <a:custGeom>
            <a:avLst/>
            <a:gdLst>
              <a:gd name="connsiteX0" fmla="*/ 0 w 996950"/>
              <a:gd name="connsiteY0" fmla="*/ 0 h 228600"/>
              <a:gd name="connsiteX1" fmla="*/ 498475 w 996950"/>
              <a:gd name="connsiteY1" fmla="*/ 228600 h 228600"/>
              <a:gd name="connsiteX2" fmla="*/ 996950 w 996950"/>
              <a:gd name="connsiteY2" fmla="*/ 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6950" h="228600">
                <a:moveTo>
                  <a:pt x="0" y="0"/>
                </a:moveTo>
                <a:lnTo>
                  <a:pt x="498475" y="228600"/>
                </a:lnTo>
                <a:lnTo>
                  <a:pt x="9969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4035425" y="5491495"/>
            <a:ext cx="361950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4" name="Freeform 73"/>
          <p:cNvSpPr/>
          <p:nvPr/>
        </p:nvSpPr>
        <p:spPr>
          <a:xfrm>
            <a:off x="4168775" y="5853445"/>
            <a:ext cx="673100" cy="149225"/>
          </a:xfrm>
          <a:custGeom>
            <a:avLst/>
            <a:gdLst>
              <a:gd name="connsiteX0" fmla="*/ 333375 w 673100"/>
              <a:gd name="connsiteY0" fmla="*/ 0 h 149225"/>
              <a:gd name="connsiteX1" fmla="*/ 0 w 673100"/>
              <a:gd name="connsiteY1" fmla="*/ 3175 h 149225"/>
              <a:gd name="connsiteX2" fmla="*/ 673100 w 673100"/>
              <a:gd name="connsiteY2" fmla="*/ 149225 h 14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3100" h="149225">
                <a:moveTo>
                  <a:pt x="333375" y="0"/>
                </a:moveTo>
                <a:lnTo>
                  <a:pt x="0" y="3175"/>
                </a:lnTo>
                <a:lnTo>
                  <a:pt x="673100" y="14922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5280025" y="6186820"/>
            <a:ext cx="1012825" cy="254000"/>
          </a:xfrm>
          <a:custGeom>
            <a:avLst/>
            <a:gdLst>
              <a:gd name="connsiteX0" fmla="*/ 238125 w 1012825"/>
              <a:gd name="connsiteY0" fmla="*/ 0 h 254000"/>
              <a:gd name="connsiteX1" fmla="*/ 1012825 w 1012825"/>
              <a:gd name="connsiteY1" fmla="*/ 0 h 254000"/>
              <a:gd name="connsiteX2" fmla="*/ 0 w 1012825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25" h="254000">
                <a:moveTo>
                  <a:pt x="238125" y="0"/>
                </a:moveTo>
                <a:lnTo>
                  <a:pt x="1012825" y="0"/>
                </a:lnTo>
                <a:lnTo>
                  <a:pt x="0" y="2540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5581650" y="5732795"/>
            <a:ext cx="717550" cy="3175"/>
          </a:xfrm>
          <a:custGeom>
            <a:avLst/>
            <a:gdLst>
              <a:gd name="connsiteX0" fmla="*/ 0 w 717550"/>
              <a:gd name="connsiteY0" fmla="*/ 3175 h 3175"/>
              <a:gd name="connsiteX1" fmla="*/ 717550 w 717550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7550" h="3175">
                <a:moveTo>
                  <a:pt x="0" y="3175"/>
                </a:moveTo>
                <a:lnTo>
                  <a:pt x="7175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>
            <a:off x="4933950" y="3129295"/>
            <a:ext cx="1101725" cy="3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 flipV="1">
            <a:off x="4514850" y="2741945"/>
            <a:ext cx="1104900" cy="3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4318000" y="2297445"/>
            <a:ext cx="1266825" cy="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>
            <a:off x="4276725" y="1814847"/>
            <a:ext cx="1317625" cy="31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" name="Freeform 80"/>
          <p:cNvSpPr/>
          <p:nvPr/>
        </p:nvSpPr>
        <p:spPr>
          <a:xfrm>
            <a:off x="6461125" y="1437020"/>
            <a:ext cx="66675" cy="844550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6461125" y="2313320"/>
            <a:ext cx="69850" cy="2692400"/>
          </a:xfrm>
          <a:custGeom>
            <a:avLst/>
            <a:gdLst>
              <a:gd name="connsiteX0" fmla="*/ 0 w 66675"/>
              <a:gd name="connsiteY0" fmla="*/ 0 h 844550"/>
              <a:gd name="connsiteX1" fmla="*/ 66675 w 66675"/>
              <a:gd name="connsiteY1" fmla="*/ 0 h 844550"/>
              <a:gd name="connsiteX2" fmla="*/ 66675 w 66675"/>
              <a:gd name="connsiteY2" fmla="*/ 844550 h 844550"/>
              <a:gd name="connsiteX3" fmla="*/ 3175 w 66675"/>
              <a:gd name="connsiteY3" fmla="*/ 84455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75" h="844550">
                <a:moveTo>
                  <a:pt x="0" y="0"/>
                </a:moveTo>
                <a:lnTo>
                  <a:pt x="66675" y="0"/>
                </a:lnTo>
                <a:lnTo>
                  <a:pt x="66675" y="844550"/>
                </a:lnTo>
                <a:lnTo>
                  <a:pt x="3175" y="84455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6523567" y="1866703"/>
            <a:ext cx="76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Straight Connector 83"/>
          <p:cNvCxnSpPr/>
          <p:nvPr/>
        </p:nvCxnSpPr>
        <p:spPr bwMode="auto">
          <a:xfrm>
            <a:off x="6523567" y="3661636"/>
            <a:ext cx="76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5" name="TextBox 84"/>
          <p:cNvSpPr txBox="1"/>
          <p:nvPr/>
        </p:nvSpPr>
        <p:spPr>
          <a:xfrm>
            <a:off x="2088289" y="1581442"/>
            <a:ext cx="800219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Nasal </a:t>
            </a:r>
            <a:r>
              <a:rPr lang="en-US" sz="821" b="1" dirty="0" smtClean="0"/>
              <a:t>cavity</a:t>
            </a:r>
            <a:endParaRPr lang="en-US" sz="821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2084802" y="1843911"/>
            <a:ext cx="723275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Oral cavity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085296" y="2102147"/>
            <a:ext cx="671979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Epiglottis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107949" y="2313815"/>
            <a:ext cx="518091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Glottis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094167" y="2652482"/>
            <a:ext cx="582672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Trachea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00212" y="2855683"/>
            <a:ext cx="928459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Cartilage rings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10788" y="3012318"/>
            <a:ext cx="710451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Right lung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586897" y="3503385"/>
            <a:ext cx="992579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Primary bronchi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589345" y="3914018"/>
            <a:ext cx="1138297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Secondary bronchi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599722" y="4261150"/>
            <a:ext cx="979755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Tertiary bronchi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610543" y="4997751"/>
            <a:ext cx="736099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21" b="1" dirty="0"/>
              <a:t>Diaphragm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108361" y="4904618"/>
            <a:ext cx="795212" cy="345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Terminal</a:t>
            </a:r>
          </a:p>
          <a:p>
            <a:pPr algn="l"/>
            <a:r>
              <a:rPr lang="en-US" sz="821" b="1" dirty="0"/>
              <a:t>bronchioles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486057" y="5366053"/>
            <a:ext cx="723275" cy="345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Terminal</a:t>
            </a:r>
          </a:p>
          <a:p>
            <a:pPr algn="l"/>
            <a:r>
              <a:rPr lang="en-US" sz="821" b="1" dirty="0" smtClean="0"/>
              <a:t>bronchiole</a:t>
            </a:r>
            <a:endParaRPr lang="en-US" sz="821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3469128" y="5734355"/>
            <a:ext cx="787395" cy="345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Respiratory</a:t>
            </a:r>
          </a:p>
          <a:p>
            <a:pPr algn="l"/>
            <a:r>
              <a:rPr lang="en-US" sz="821" b="1" dirty="0"/>
              <a:t>bronchioles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220793" y="5607360"/>
            <a:ext cx="813043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Alveolar sac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220795" y="6064560"/>
            <a:ext cx="530915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Alveoli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525595" y="3545726"/>
            <a:ext cx="1031051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Respiratory tract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958332" y="3008095"/>
            <a:ext cx="633507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Left lung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551934" y="2622862"/>
            <a:ext cx="761747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Esophagus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505370" y="2178363"/>
            <a:ext cx="530915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Larynx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509602" y="1695764"/>
            <a:ext cx="607859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Pharynx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529838" y="1755030"/>
            <a:ext cx="915635" cy="21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21" b="1" dirty="0"/>
              <a:t>Upper airways</a:t>
            </a:r>
          </a:p>
        </p:txBody>
      </p:sp>
    </p:spTree>
    <p:extLst>
      <p:ext uri="{BB962C8B-B14F-4D97-AF65-F5344CB8AC3E}">
        <p14:creationId xmlns:p14="http://schemas.microsoft.com/office/powerpoint/2010/main" val="20263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Alveolar Ventilation</a:t>
            </a:r>
            <a:endParaRPr lang="en-US"/>
          </a:p>
        </p:txBody>
      </p:sp>
      <p:sp>
        <p:nvSpPr>
          <p:cNvPr id="167938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Minute ventilation = total volume of air entering and leaving the respiratory system each minute</a:t>
            </a:r>
          </a:p>
          <a:p>
            <a:pPr lvl="1"/>
            <a:r>
              <a:rPr lang="en-US" dirty="0" smtClean="0"/>
              <a:t>Minute ventilation = V</a:t>
            </a:r>
            <a:r>
              <a:rPr lang="en-US" baseline="-25000" dirty="0" smtClean="0"/>
              <a:t>T</a:t>
            </a:r>
            <a:r>
              <a:rPr lang="en-US" dirty="0" smtClean="0"/>
              <a:t> × RR</a:t>
            </a:r>
          </a:p>
          <a:p>
            <a:pPr lvl="1"/>
            <a:r>
              <a:rPr lang="en-US" dirty="0" smtClean="0"/>
              <a:t>Normal respiration rate = 12 breaths/min</a:t>
            </a:r>
          </a:p>
          <a:p>
            <a:pPr lvl="1"/>
            <a:r>
              <a:rPr lang="en-US" dirty="0" smtClean="0"/>
              <a:t>Normal V</a:t>
            </a:r>
            <a:r>
              <a:rPr lang="en-US" baseline="-25000" dirty="0" smtClean="0"/>
              <a:t>T</a:t>
            </a:r>
            <a:r>
              <a:rPr lang="en-US" dirty="0" smtClean="0"/>
              <a:t> = 500 mL</a:t>
            </a:r>
          </a:p>
          <a:p>
            <a:pPr lvl="1"/>
            <a:r>
              <a:rPr lang="en-US" dirty="0" smtClean="0"/>
              <a:t>Normal minute ventilation = </a:t>
            </a:r>
            <a:br>
              <a:rPr lang="en-US" dirty="0" smtClean="0"/>
            </a:br>
            <a:r>
              <a:rPr lang="en-US" dirty="0" smtClean="0"/>
              <a:t>500 mL </a:t>
            </a:r>
            <a:r>
              <a:rPr lang="en-US" dirty="0"/>
              <a:t>×</a:t>
            </a:r>
            <a:r>
              <a:rPr lang="en-US" dirty="0" smtClean="0"/>
              <a:t> 12 breaths/min = 6000 mL/min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0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Alveolar Ventilation</a:t>
            </a:r>
            <a:endParaRPr lang="en-US"/>
          </a:p>
        </p:txBody>
      </p:sp>
      <p:sp>
        <p:nvSpPr>
          <p:cNvPr id="169986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Anatomical dead space</a:t>
            </a:r>
          </a:p>
          <a:p>
            <a:pPr lvl="1"/>
            <a:r>
              <a:rPr lang="en-US" smtClean="0"/>
              <a:t>Air in conducting zone does not participate </a:t>
            </a:r>
            <a:br>
              <a:rPr lang="en-US" smtClean="0"/>
            </a:br>
            <a:r>
              <a:rPr lang="en-US" smtClean="0"/>
              <a:t>in gas exchange</a:t>
            </a:r>
          </a:p>
          <a:p>
            <a:pPr lvl="1"/>
            <a:r>
              <a:rPr lang="en-US" smtClean="0"/>
              <a:t>Conducting zone = anatomical dead space</a:t>
            </a:r>
          </a:p>
          <a:p>
            <a:pPr lvl="1"/>
            <a:r>
              <a:rPr lang="en-US" smtClean="0"/>
              <a:t>Dead space = approximately 150 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61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6_19_unlabeled_Slide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8"/>
          <a:stretch/>
        </p:blipFill>
        <p:spPr>
          <a:xfrm>
            <a:off x="1898137" y="316321"/>
            <a:ext cx="5349240" cy="622416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4540250" y="596900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549775" y="1222375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3676650" y="1200150"/>
            <a:ext cx="6223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327400" y="1885950"/>
            <a:ext cx="5746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5180990" y="427588"/>
            <a:ext cx="1018227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Fresh air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0163" y="1037797"/>
            <a:ext cx="1013046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 smtClean="0"/>
              <a:t>"Old air"</a:t>
            </a:r>
            <a:endParaRPr lang="en-US" sz="15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86237" y="2794000"/>
            <a:ext cx="1200657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Inspiration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6318" y="5959231"/>
            <a:ext cx="551724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CO</a:t>
            </a:r>
            <a:r>
              <a:rPr lang="en-US" sz="1550" b="1" baseline="-25000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4705" y="5959231"/>
            <a:ext cx="410030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 smtClean="0"/>
              <a:t>O</a:t>
            </a:r>
            <a:r>
              <a:rPr lang="en-US" sz="1550" b="1" baseline="-25000" dirty="0" smtClean="0"/>
              <a:t>2</a:t>
            </a:r>
            <a:endParaRPr lang="en-US" sz="1550" b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915012" y="2794000"/>
            <a:ext cx="1156593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Expiration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49391" y="1699847"/>
            <a:ext cx="1015275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Alveolus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55287" y="351694"/>
            <a:ext cx="133362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50" b="1" dirty="0"/>
              <a:t>Conducting</a:t>
            </a:r>
          </a:p>
          <a:p>
            <a:pPr algn="l"/>
            <a:r>
              <a:rPr lang="en-US" sz="1550" b="1" dirty="0"/>
              <a:t>zone</a:t>
            </a:r>
          </a:p>
          <a:p>
            <a:pPr algn="l"/>
            <a:r>
              <a:rPr lang="en-US" sz="1550" b="1" dirty="0"/>
              <a:t>(anatomical</a:t>
            </a:r>
          </a:p>
          <a:p>
            <a:pPr algn="l"/>
            <a:r>
              <a:rPr lang="en-US" sz="1550" b="1" dirty="0"/>
              <a:t>dead space)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3937" y="6223000"/>
            <a:ext cx="2172487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Exchange with blood</a:t>
            </a:r>
          </a:p>
        </p:txBody>
      </p:sp>
      <p:sp>
        <p:nvSpPr>
          <p:cNvPr id="22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16.19  The effects of anatomical dead space on alveolar ventilation.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8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9_unlabeled_Slide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8"/>
          <a:stretch/>
        </p:blipFill>
        <p:spPr>
          <a:xfrm>
            <a:off x="1898137" y="316321"/>
            <a:ext cx="5349240" cy="62241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4540250" y="596900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549775" y="1222375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3676650" y="1200150"/>
            <a:ext cx="6223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327400" y="1885950"/>
            <a:ext cx="5746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5180990" y="427588"/>
            <a:ext cx="1018227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Fresh air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0163" y="1037797"/>
            <a:ext cx="1013046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 smtClean="0"/>
              <a:t>"Old air"</a:t>
            </a:r>
            <a:endParaRPr lang="en-US" sz="155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349391" y="1699847"/>
            <a:ext cx="1015275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Alveolus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55287" y="351694"/>
            <a:ext cx="133362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50" b="1" dirty="0"/>
              <a:t>Conducting</a:t>
            </a:r>
          </a:p>
          <a:p>
            <a:pPr algn="l"/>
            <a:r>
              <a:rPr lang="en-US" sz="1550" b="1" dirty="0"/>
              <a:t>zone</a:t>
            </a:r>
          </a:p>
          <a:p>
            <a:pPr algn="l"/>
            <a:r>
              <a:rPr lang="en-US" sz="1550" b="1" dirty="0"/>
              <a:t>(anatomical</a:t>
            </a:r>
          </a:p>
          <a:p>
            <a:pPr algn="l"/>
            <a:r>
              <a:rPr lang="en-US" sz="1550" b="1" dirty="0"/>
              <a:t>dead space)</a:t>
            </a:r>
          </a:p>
        </p:txBody>
      </p:sp>
      <p:sp>
        <p:nvSpPr>
          <p:cNvPr id="15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16.19  The effects of anatomical dead space on alveolar ventilation.</a:t>
            </a:r>
          </a:p>
        </p:txBody>
      </p:sp>
      <p:sp>
        <p:nvSpPr>
          <p:cNvPr id="16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9_unlabeled_Slide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8"/>
          <a:stretch/>
        </p:blipFill>
        <p:spPr>
          <a:xfrm>
            <a:off x="1898137" y="316321"/>
            <a:ext cx="5349240" cy="62241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4540250" y="596900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549775" y="1222375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3676650" y="1200150"/>
            <a:ext cx="6223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327400" y="1885950"/>
            <a:ext cx="5746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5180990" y="427588"/>
            <a:ext cx="1018227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Fresh air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0163" y="1037797"/>
            <a:ext cx="1013046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 smtClean="0"/>
              <a:t>"Old air"</a:t>
            </a:r>
            <a:endParaRPr lang="en-US" sz="15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86237" y="2794000"/>
            <a:ext cx="1200657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Inspiration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49391" y="1699847"/>
            <a:ext cx="1015275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Alveolus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55287" y="351694"/>
            <a:ext cx="133362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50" b="1" dirty="0"/>
              <a:t>Conducting</a:t>
            </a:r>
          </a:p>
          <a:p>
            <a:pPr algn="l"/>
            <a:r>
              <a:rPr lang="en-US" sz="1550" b="1" dirty="0"/>
              <a:t>zone</a:t>
            </a:r>
          </a:p>
          <a:p>
            <a:pPr algn="l"/>
            <a:r>
              <a:rPr lang="en-US" sz="1550" b="1" dirty="0"/>
              <a:t>(anatomical</a:t>
            </a:r>
          </a:p>
          <a:p>
            <a:pPr algn="l"/>
            <a:r>
              <a:rPr lang="en-US" sz="1550" b="1" dirty="0"/>
              <a:t>dead space)</a:t>
            </a:r>
          </a:p>
        </p:txBody>
      </p:sp>
      <p:sp>
        <p:nvSpPr>
          <p:cNvPr id="16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16.19  The effects of anatomical dead space on alveolar ventilation.</a:t>
            </a: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1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6_19_unlabeled_Slide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7"/>
          <a:stretch/>
        </p:blipFill>
        <p:spPr>
          <a:xfrm>
            <a:off x="1898137" y="316321"/>
            <a:ext cx="5349240" cy="62228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4540250" y="596900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549775" y="1222375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3676650" y="1200150"/>
            <a:ext cx="6223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327400" y="1885950"/>
            <a:ext cx="5746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5180990" y="427588"/>
            <a:ext cx="1018227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Fresh air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0163" y="1037797"/>
            <a:ext cx="1013046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 smtClean="0"/>
              <a:t>"Old air"</a:t>
            </a:r>
            <a:endParaRPr lang="en-US" sz="15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86237" y="2794000"/>
            <a:ext cx="1200657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Inspiration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6318" y="5959231"/>
            <a:ext cx="551724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CO</a:t>
            </a:r>
            <a:r>
              <a:rPr lang="en-US" sz="1550" b="1" baseline="-25000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4705" y="5959231"/>
            <a:ext cx="410030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 smtClean="0"/>
              <a:t>O</a:t>
            </a:r>
            <a:r>
              <a:rPr lang="en-US" sz="1550" b="1" baseline="-25000" dirty="0" smtClean="0"/>
              <a:t>2</a:t>
            </a:r>
            <a:endParaRPr lang="en-US" sz="1550" b="1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2349391" y="1699847"/>
            <a:ext cx="1015275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Alveolus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55287" y="351694"/>
            <a:ext cx="133362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50" b="1" dirty="0"/>
              <a:t>Conducting</a:t>
            </a:r>
          </a:p>
          <a:p>
            <a:pPr algn="l"/>
            <a:r>
              <a:rPr lang="en-US" sz="1550" b="1" dirty="0"/>
              <a:t>zone</a:t>
            </a:r>
          </a:p>
          <a:p>
            <a:pPr algn="l"/>
            <a:r>
              <a:rPr lang="en-US" sz="1550" b="1" dirty="0"/>
              <a:t>(anatomical</a:t>
            </a:r>
          </a:p>
          <a:p>
            <a:pPr algn="l"/>
            <a:r>
              <a:rPr lang="en-US" sz="1550" b="1" dirty="0"/>
              <a:t>dead space)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3937" y="6223000"/>
            <a:ext cx="2172487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Exchange with blood</a:t>
            </a:r>
          </a:p>
        </p:txBody>
      </p:sp>
      <p:sp>
        <p:nvSpPr>
          <p:cNvPr id="22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16.19  The effects of anatomical dead space on alveolar ventilation.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6_19_unlabeled_Slide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8"/>
          <a:stretch/>
        </p:blipFill>
        <p:spPr>
          <a:xfrm>
            <a:off x="1898137" y="316321"/>
            <a:ext cx="5349240" cy="622416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4540250" y="596900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4549775" y="1222375"/>
            <a:ext cx="685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3676650" y="1200150"/>
            <a:ext cx="6223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327400" y="1885950"/>
            <a:ext cx="57467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5180990" y="427588"/>
            <a:ext cx="1018227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Fresh air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0163" y="1037797"/>
            <a:ext cx="1013046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 smtClean="0"/>
              <a:t>"Old air"</a:t>
            </a:r>
            <a:endParaRPr lang="en-US" sz="155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86237" y="2794000"/>
            <a:ext cx="1200657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Inspiration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6318" y="5959231"/>
            <a:ext cx="551724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CO</a:t>
            </a:r>
            <a:r>
              <a:rPr lang="en-US" sz="1550" b="1" baseline="-25000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4705" y="5959231"/>
            <a:ext cx="410030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 smtClean="0"/>
              <a:t>O</a:t>
            </a:r>
            <a:r>
              <a:rPr lang="en-US" sz="1550" b="1" baseline="-25000" dirty="0" smtClean="0"/>
              <a:t>2</a:t>
            </a:r>
            <a:endParaRPr lang="en-US" sz="1550" b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915012" y="2794000"/>
            <a:ext cx="1156593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Expiration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49391" y="1699847"/>
            <a:ext cx="1015275" cy="3277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Alveolus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55287" y="351694"/>
            <a:ext cx="133362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50" b="1" dirty="0"/>
              <a:t>Conducting</a:t>
            </a:r>
          </a:p>
          <a:p>
            <a:pPr algn="l"/>
            <a:r>
              <a:rPr lang="en-US" sz="1550" b="1" dirty="0"/>
              <a:t>zone</a:t>
            </a:r>
          </a:p>
          <a:p>
            <a:pPr algn="l"/>
            <a:r>
              <a:rPr lang="en-US" sz="1550" b="1" dirty="0"/>
              <a:t>(anatomical</a:t>
            </a:r>
          </a:p>
          <a:p>
            <a:pPr algn="l"/>
            <a:r>
              <a:rPr lang="en-US" sz="1550" b="1" dirty="0"/>
              <a:t>dead space)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3937" y="6223000"/>
            <a:ext cx="2172487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/>
              <a:t>Exchange with blood</a:t>
            </a:r>
          </a:p>
        </p:txBody>
      </p:sp>
      <p:sp>
        <p:nvSpPr>
          <p:cNvPr id="22" name="Rectangle 30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16.19  The effects of anatomical dead space on alveolar ventilation.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386292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Alveolar Ventilation</a:t>
            </a:r>
            <a:endParaRPr lang="en-US"/>
          </a:p>
        </p:txBody>
      </p:sp>
      <p:sp>
        <p:nvSpPr>
          <p:cNvPr id="182274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 of air reaching the gas exchange areas per minute</a:t>
            </a:r>
          </a:p>
          <a:p>
            <a:r>
              <a:rPr lang="en-US" dirty="0" smtClean="0"/>
              <a:t>Alveolar ventilation = </a:t>
            </a:r>
            <a:r>
              <a:rPr lang="sv-SE" dirty="0" smtClean="0"/>
              <a:t>(V</a:t>
            </a:r>
            <a:r>
              <a:rPr lang="sv-SE" baseline="-25000" dirty="0" smtClean="0"/>
              <a:t>T</a:t>
            </a:r>
            <a:r>
              <a:rPr lang="sv-SE" dirty="0" smtClean="0"/>
              <a:t> × RR) – (DSV × RR)</a:t>
            </a:r>
            <a:endParaRPr lang="en-US" dirty="0" smtClean="0"/>
          </a:p>
          <a:p>
            <a:r>
              <a:rPr lang="en-US" dirty="0" smtClean="0"/>
              <a:t>Normal = 4200 mL/min</a:t>
            </a:r>
          </a:p>
          <a:p>
            <a:pPr lvl="1"/>
            <a:r>
              <a:rPr lang="en-US" dirty="0" smtClean="0"/>
              <a:t>(500 mL/breath </a:t>
            </a:r>
            <a:r>
              <a:rPr lang="sv-SE" dirty="0" smtClean="0"/>
              <a:t>× </a:t>
            </a:r>
            <a:r>
              <a:rPr lang="en-US" dirty="0" smtClean="0"/>
              <a:t>12 breaths/min) – (150 mL/breath </a:t>
            </a:r>
            <a:r>
              <a:rPr lang="sv-SE" dirty="0" smtClean="0"/>
              <a:t>× </a:t>
            </a:r>
            <a:r>
              <a:rPr lang="en-US" dirty="0" smtClean="0"/>
              <a:t>12 breaths/min)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737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_16_0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6"/>
          <a:stretch/>
        </p:blipFill>
        <p:spPr>
          <a:xfrm>
            <a:off x="266700" y="2374900"/>
            <a:ext cx="8601456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Respiratory Tract</a:t>
            </a:r>
            <a:endParaRPr lang="en-US"/>
          </a:p>
        </p:txBody>
      </p:sp>
      <p:sp>
        <p:nvSpPr>
          <p:cNvPr id="2253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Conducting zone</a:t>
            </a:r>
          </a:p>
          <a:p>
            <a:pPr lvl="1"/>
            <a:r>
              <a:rPr lang="en-US" dirty="0" smtClean="0"/>
              <a:t>Larynx</a:t>
            </a:r>
          </a:p>
          <a:p>
            <a:pPr lvl="2"/>
            <a:r>
              <a:rPr lang="en-US" dirty="0" smtClean="0"/>
              <a:t>Glottis</a:t>
            </a:r>
          </a:p>
          <a:p>
            <a:pPr lvl="2"/>
            <a:r>
              <a:rPr lang="en-US" dirty="0" smtClean="0"/>
              <a:t>Epiglottis </a:t>
            </a:r>
          </a:p>
          <a:p>
            <a:pPr lvl="1"/>
            <a:r>
              <a:rPr lang="en-US" dirty="0" smtClean="0"/>
              <a:t>Trachea</a:t>
            </a:r>
          </a:p>
          <a:p>
            <a:pPr lvl="2"/>
            <a:r>
              <a:rPr lang="en-US" dirty="0" smtClean="0"/>
              <a:t>2.5 cm diameter</a:t>
            </a:r>
          </a:p>
          <a:p>
            <a:pPr lvl="2"/>
            <a:r>
              <a:rPr lang="en-US" dirty="0" smtClean="0"/>
              <a:t>10 cm long</a:t>
            </a:r>
          </a:p>
          <a:p>
            <a:pPr lvl="2"/>
            <a:r>
              <a:rPr lang="en-US" dirty="0" smtClean="0"/>
              <a:t>15–20 C-shaped bands of cartilage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9267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3509</Words>
  <Application>Microsoft Office PowerPoint</Application>
  <PresentationFormat>On-screen Show (4:3)</PresentationFormat>
  <Paragraphs>1133</Paragraphs>
  <Slides>88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ＭＳ Ｐゴシック</vt:lpstr>
      <vt:lpstr>Arial</vt:lpstr>
      <vt:lpstr>Arial Black</vt:lpstr>
      <vt:lpstr>Calibri</vt:lpstr>
      <vt:lpstr>Lucida Grande</vt:lpstr>
      <vt:lpstr>Symbol</vt:lpstr>
      <vt:lpstr>Times</vt:lpstr>
      <vt:lpstr>Wingdings</vt:lpstr>
      <vt:lpstr>Blank Presentation</vt:lpstr>
      <vt:lpstr>The Respiratory System: Pulmonary Ventilation</vt:lpstr>
      <vt:lpstr>Chapter Outline</vt:lpstr>
      <vt:lpstr>16.1 Overview of Respiration</vt:lpstr>
      <vt:lpstr>Figure 16.1  Relationship between external respiration and internal respiration.</vt:lpstr>
      <vt:lpstr>16.2 Anatomy of the Respiratory System</vt:lpstr>
      <vt:lpstr>Upper Airways</vt:lpstr>
      <vt:lpstr>The Respiratory Tract</vt:lpstr>
      <vt:lpstr>Figure 16.2  Anatomy of the upper airways and the respiratory tract.</vt:lpstr>
      <vt:lpstr>The Respiratory Tract</vt:lpstr>
      <vt:lpstr>The Respiratory Tract</vt:lpstr>
      <vt:lpstr>The Respiratory Tract</vt:lpstr>
      <vt:lpstr>Figure 16.3  Anatomical features of the conducting and respiratory zones of the respiratory tract.</vt:lpstr>
      <vt:lpstr>Figure 16.4  Respiratory tract epithelia.</vt:lpstr>
      <vt:lpstr>The Respiratory Tract</vt:lpstr>
      <vt:lpstr>The Respiratory Tract</vt:lpstr>
      <vt:lpstr>The Respiratory Tract</vt:lpstr>
      <vt:lpstr>The Respiratory Tract</vt:lpstr>
      <vt:lpstr>Figure 16.5a  Anatomy of the respiratory zone.</vt:lpstr>
      <vt:lpstr>Figure 16.5b  Anatomy of the respiratory zone.</vt:lpstr>
      <vt:lpstr>Figure 16.5c  Anatomy of the respiratory zone.</vt:lpstr>
      <vt:lpstr>Figure 16.5d  Anatomy of the respiratory zone.</vt:lpstr>
      <vt:lpstr>Figure 16.5e  Anatomy of the respiratory zone.</vt:lpstr>
      <vt:lpstr>Figure 16.6  Blood supply to the lungs.</vt:lpstr>
      <vt:lpstr>Structures of the Thoracic Cavity</vt:lpstr>
      <vt:lpstr>Figure 16.7  Chest wall and pleural sac.</vt:lpstr>
      <vt:lpstr>16.3 Forces for Pulmonary Ventilation</vt:lpstr>
      <vt:lpstr>Pulmonary Pressures</vt:lpstr>
      <vt:lpstr>Pulmonary Pressures</vt:lpstr>
      <vt:lpstr>Pulmonary Pressures</vt:lpstr>
      <vt:lpstr>Pulmonary Pressures</vt:lpstr>
      <vt:lpstr>Pulmonary Pressures</vt:lpstr>
      <vt:lpstr>Figure 16.8  Pleural pressures at rest.</vt:lpstr>
      <vt:lpstr>Figure 16.9  Pneumothorax.</vt:lpstr>
      <vt:lpstr>Mechanics of Breathing</vt:lpstr>
      <vt:lpstr>Mechanics of Breathing</vt:lpstr>
      <vt:lpstr>Toolbox 16.3</vt:lpstr>
      <vt:lpstr>Mechanics of Breathing</vt:lpstr>
      <vt:lpstr>Figure 16.10  Changes in alveolar pressure and breath volume during inspiration and expiration.</vt:lpstr>
      <vt:lpstr>Mechanics of Breathing</vt:lpstr>
      <vt:lpstr>Figure 16.11a  Respiratory muscles.</vt:lpstr>
      <vt:lpstr>Figure 16.11b  Respiratory muscles.</vt:lpstr>
      <vt:lpstr>Mechanics of Breathing</vt:lpstr>
      <vt:lpstr>Figure 16.12  Events in the process of inspiration.</vt:lpstr>
      <vt:lpstr>Figure 16.12  Events in the process of inspiration.</vt:lpstr>
      <vt:lpstr>Figure 16.12  Events in the process of inspiration.</vt:lpstr>
      <vt:lpstr>Figure 16.12  Events in the process of inspiration.</vt:lpstr>
      <vt:lpstr>Figure 16.12  Events in the process of inspiration.</vt:lpstr>
      <vt:lpstr>Figure 16.12  Events in the process of inspiration.</vt:lpstr>
      <vt:lpstr>Figure 16.12  Events in the process of inspiration.</vt:lpstr>
      <vt:lpstr>Figure 16.12  Events in the process of inspiration.</vt:lpstr>
      <vt:lpstr>Figure 16.12  Events in the process of inspiration.</vt:lpstr>
      <vt:lpstr>Figure 16.12  Events in the process of inspiration.</vt:lpstr>
      <vt:lpstr>Figure 16.12  Events in the process of inspiration.</vt:lpstr>
      <vt:lpstr>Figure 16.12  Events in the process of inspiration.</vt:lpstr>
      <vt:lpstr>Figure 16.13  Volume and pressure changes during inspiration and expiration.</vt:lpstr>
      <vt:lpstr>Mechanics of Breathing</vt:lpstr>
      <vt:lpstr>16.4 Factors Affecting Pulmonary Ventilation</vt:lpstr>
      <vt:lpstr>Lung Compliance</vt:lpstr>
      <vt:lpstr>Lung Compliance</vt:lpstr>
      <vt:lpstr>Lung Compliance</vt:lpstr>
      <vt:lpstr>Toolbox 16.5</vt:lpstr>
      <vt:lpstr>Airway Resistance</vt:lpstr>
      <vt:lpstr>Figure 16.14  Effects of increasing airway resistance on the pressure changes required to move a fixed volume of air.</vt:lpstr>
      <vt:lpstr>Airway Resistance</vt:lpstr>
      <vt:lpstr>Airway Resistance</vt:lpstr>
      <vt:lpstr>Airway Resistance</vt:lpstr>
      <vt:lpstr>Airway Resistance</vt:lpstr>
      <vt:lpstr>Airway Resistance</vt:lpstr>
      <vt:lpstr>16.5 Clinical Significance of Respiratory Volumes and Air Flows</vt:lpstr>
      <vt:lpstr>Figure 16.15  Spirometry.</vt:lpstr>
      <vt:lpstr>Figure 16.16  Lung volumes and capacities measured using spirometry.</vt:lpstr>
      <vt:lpstr>Lung Volumes and Capacities</vt:lpstr>
      <vt:lpstr>Lung Volumes and Capacities</vt:lpstr>
      <vt:lpstr>Pulmonary Function Tests</vt:lpstr>
      <vt:lpstr>Pulmonary Function Tests</vt:lpstr>
      <vt:lpstr>Figure 16.17  Pulmonary function test.</vt:lpstr>
      <vt:lpstr>Pulmonary Function Tests</vt:lpstr>
      <vt:lpstr>Pulmonary Function Tests</vt:lpstr>
      <vt:lpstr>Figure 16.18  Flow-volume curve for expiration.</vt:lpstr>
      <vt:lpstr>Alveolar Ventilation</vt:lpstr>
      <vt:lpstr>Alveolar Ventilation</vt:lpstr>
      <vt:lpstr>Figure 16.19  The effects of anatomical dead space on alveolar ventilation.</vt:lpstr>
      <vt:lpstr>Figure 16.19  The effects of anatomical dead space on alveolar ventilation.</vt:lpstr>
      <vt:lpstr>Figure 16.19  The effects of anatomical dead space on alveolar ventilation.</vt:lpstr>
      <vt:lpstr>Figure 16.19  The effects of anatomical dead space on alveolar ventilation.</vt:lpstr>
      <vt:lpstr>Figure 16.19  The effects of anatomical dead space on alveolar ventilation.</vt:lpstr>
      <vt:lpstr>Alveolar Ventilation</vt:lpstr>
      <vt:lpstr>PowerPoint Presentation</vt:lpstr>
    </vt:vector>
  </TitlesOfParts>
  <Company>PMG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PMG</dc:creator>
  <cp:lastModifiedBy>Manjeet Mullick</cp:lastModifiedBy>
  <cp:revision>48</cp:revision>
  <dcterms:created xsi:type="dcterms:W3CDTF">2012-07-13T15:05:13Z</dcterms:created>
  <dcterms:modified xsi:type="dcterms:W3CDTF">2016-03-02T13:59:18Z</dcterms:modified>
</cp:coreProperties>
</file>